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43"/>
  </p:handout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9" r:id="rId27"/>
    <p:sldId id="256" r:id="rId28"/>
    <p:sldId id="264" r:id="rId29"/>
    <p:sldId id="261" r:id="rId30"/>
    <p:sldId id="265" r:id="rId31"/>
    <p:sldId id="280" r:id="rId32"/>
    <p:sldId id="268" r:id="rId33"/>
    <p:sldId id="270" r:id="rId34"/>
    <p:sldId id="271" r:id="rId35"/>
    <p:sldId id="272" r:id="rId36"/>
    <p:sldId id="273" r:id="rId37"/>
    <p:sldId id="274" r:id="rId38"/>
    <p:sldId id="275" r:id="rId39"/>
    <p:sldId id="276" r:id="rId40"/>
    <p:sldId id="282" r:id="rId41"/>
    <p:sldId id="281" r:id="rId4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  <a:srgbClr val="FF6699"/>
    <a:srgbClr val="5B9BD5"/>
    <a:srgbClr val="B7D6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543ED-FE9F-4387-96D4-8755E70C9A31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DF968-AC18-4600-80B9-543971CE7F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549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0CEB53-CE9E-41F8-8FF3-FBE7FF531346}" type="datetimeFigureOut">
              <a:rPr lang="th-TH" smtClean="0"/>
              <a:pPr/>
              <a:t>28/09/63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7F44468-08C6-47C3-8A8D-427C5DBA5F6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th/imgres?imgurl=http://www.matichon.co.th/online/2010/12/12928121581292812826l.jpg&amp;imgrefurl=http://www.matichon.co.th/news_detail.php?newsid=1292812158&amp;grpid=01&amp;catid=01&amp;usg=__uEO1iU56ZO1LhyCqw8aXJvFCg88=&amp;h=637&amp;w=800&amp;sz=73&amp;hl=th&amp;start=20&amp;zoom=1&amp;tbnid=rUogZTJ6DhKwRM:&amp;tbnh=114&amp;tbnw=143&amp;ei=R_D0UbD-O4zNlAXm0IFo&amp;prev=/images?q=%E0%B8%A3%E0%B8%B9%E0%B8%9B%E0%B9%80%E0%B8%87%E0%B8%B4%E0%B8%99%E0%B9%80%E0%B8%94%E0%B8%B7%E0%B8%AD%E0%B8%99&amp;sa=X&amp;hl=th&amp;gbv=2&amp;rlz=1W1GGHP_thTH442&amp;tbm=isch&amp;itbs=1&amp;sa=X&amp;ved=0CFEQrQMwEw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file:///\\192.168.10.53\printscan2\nisa\&#3649;&#3610;&#3610;&#3588;&#3635;&#3619;&#3657;&#3629;&#3591;&#3586;&#3629;&#3619;&#3633;&#3610;&#3627;&#3609;&#3633;&#3591;&#3626;&#3639;&#3629;&#3619;&#3633;&#3610;&#3619;&#3629;&#3591;&#3626;&#3636;&#3607;&#3608;&#3636;&#3610;&#3635;&#3648;&#3627;&#3609;&#3655;&#3592;&#3588;&#3657;&#3635;&#3611;&#3619;&#3585;&#3633;&#3609;&#3648;&#3591;&#3636;&#3609;&#3585;&#3641;&#3655;.pdf" TargetMode="External"/><Relationship Id="rId2" Type="http://schemas.openxmlformats.org/officeDocument/2006/relationships/hyperlink" Target="file:///\\192.168.10.53\printscan2\nisa\&#3649;&#3610;&#3610;&#3588;&#3635;&#3619;&#3657;&#3629;&#3591;&#3586;&#3629;&#3619;&#3633;&#3610;&#3627;&#3609;&#3633;&#3591;&#3626;&#3639;&#3629;&#3648;&#3614;&#3639;&#3656;&#3629;&#3651;&#3627;&#3657;&#3648;&#3611;&#3655;&#3609;&#3627;&#3621;&#3633;&#3585;&#3607;&#3619;&#3633;&#3614;&#3618;&#3660;&#3611;&#3619;&#3632;&#3585;&#3633;&#3609;&#3585;&#3634;&#3619;&#3585;&#3641;&#3657;&#3648;&#3591;&#3636;&#3609;.pdf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file:///\\192.168.10.53\printscan2\nisa\&#3649;&#3610;&#3610;&#3588;&#3635;&#3586;&#3629;&#3619;&#3633;&#3610;&#3648;&#3591;&#3636;&#3609;&#3585;&#3629;&#3591;&#3607;&#3640;&#3609;%20&#3585;&#3626;&#3592;..pdf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file:///\\192.168.10.53\printscan2\nisa\&#3615;&#3629;&#3619;&#3660;&#3617;&#3585;&#3634;&#3619;&#3594;&#3635;&#3619;&#3632;&#3648;&#3591;&#3636;&#3609;&#3588;&#3656;&#3634;&#3596;&#3634;&#3611;&#3609;&#3585;&#3636;&#3592;&#3626;&#3591;&#3648;&#3588;&#3619;&#3634;&#3632;&#3627;&#3660;&#3586;&#3629;&#3591;&#3585;&#3619;&#3632;&#3607;&#3619;&#3623;&#3591;&#3626;&#3634;&#3608;&#3634;&#3619;&#3603;&#3626;&#3640;&#3586;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file:///\\192.168.10.53\printscan2\nisa\&#3649;&#3610;&#3610;&#3588;&#3635;&#3619;&#3657;&#3629;&#3591;&#3586;&#3629;&#3619;&#3633;&#3610;&#3648;&#3591;&#3636;&#3609;&#3626;&#3591;&#3648;&#3588;&#3619;&#3634;&#3632;&#3627;&#3660;%20&#3596;&#3585;&#3626;..pdf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file:///\\192.168.10.53\printscan2\nisa\&#3649;&#3610;&#3610;&#3649;&#3592;&#3657;&#3591;&#3586;&#3657;&#3629;&#3617;&#3640;&#3621;&#3585;&#3634;&#3619;&#3619;&#3633;&#3610;&#3648;&#3591;&#3636;&#3609;&#3650;&#3629;&#3609;&#3612;&#3656;&#3634;&#3609;&#3619;&#3632;&#3610;&#3610;%20KTB.pdf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&#3651;&#3610;&#3648;&#3626;&#3655;&#3619;&#3592;&#3588;&#3656;&#3634;&#3619;&#3633;&#3585;&#3625;&#3634;%201.jp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&#3651;&#3610;&#3648;&#3626;&#3619;&#3655;&#3592;&#3588;&#3656;&#3634;&#3619;&#3633;&#3585;&#3625;&#3634;%202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09600" y="300039"/>
            <a:ext cx="67818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sz="10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ngsanaUPC" pitchFamily="18" charset="-34"/>
              </a:rPr>
              <a:t>สิ</a:t>
            </a:r>
            <a:r>
              <a:rPr lang="th-TH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ngsanaUPC" pitchFamily="18" charset="-34"/>
              </a:rPr>
              <a:t>ทธิประโยชน์ที่จะได้รับ  </a:t>
            </a:r>
            <a:r>
              <a:rPr lang="th-TH" sz="6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ngsanaUPC" pitchFamily="18" charset="-34"/>
              </a:rPr>
              <a:t>     </a:t>
            </a:r>
            <a:r>
              <a:rPr lang="th-TH" sz="6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ngsanaUPC" pitchFamily="18" charset="-34"/>
              </a:rPr>
              <a:t>เมื่อเกษียณอายุราชการ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17944486"/>
              </p:ext>
            </p:extLst>
          </p:nvPr>
        </p:nvGraphicFramePr>
        <p:xfrm>
          <a:off x="5291666" y="3052761"/>
          <a:ext cx="4859867" cy="3657600"/>
        </p:xfrm>
        <a:graphic>
          <a:graphicData uri="http://schemas.openxmlformats.org/presentationml/2006/ole">
            <p:oleObj spid="_x0000_s1028" name="Bitmap Image" r:id="rId3" imgW="2886478" imgH="2895238" progId="PBrush">
              <p:embed/>
            </p:oleObj>
          </a:graphicData>
        </a:graphic>
      </p:graphicFrame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2336800" y="2743200"/>
            <a:ext cx="3657600" cy="1524000"/>
          </a:xfrm>
          <a:prstGeom prst="wedgeEllipseCallout">
            <a:avLst>
              <a:gd name="adj1" fmla="val 60130"/>
              <a:gd name="adj2" fmla="val 36148"/>
            </a:avLst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th-TH" sz="7500" b="1"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914400" y="609601"/>
            <a:ext cx="10363200" cy="14700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ไม่เป็นสมาชิก </a:t>
            </a:r>
            <a:r>
              <a:rPr lang="th-TH" sz="8000" b="1" dirty="0" err="1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กบข</a:t>
            </a: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th-TH" sz="8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609600" y="2035176"/>
            <a:ext cx="5486400" cy="1012825"/>
          </a:xfrm>
          <a:prstGeom prst="rect">
            <a:avLst/>
          </a:prstGeom>
          <a:solidFill>
            <a:srgbClr val="CCFFFF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35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บำเหน็จ</a:t>
            </a:r>
            <a:endParaRPr lang="th-TH" sz="35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 bwMode="auto">
          <a:xfrm>
            <a:off x="6299200" y="2035176"/>
            <a:ext cx="5486400" cy="1012825"/>
          </a:xfrm>
          <a:prstGeom prst="rect">
            <a:avLst/>
          </a:prstGeom>
          <a:solidFill>
            <a:srgbClr val="FFFFCC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35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บำนาญ</a:t>
            </a:r>
            <a:endParaRPr lang="th-TH" sz="35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 bwMode="auto">
          <a:xfrm>
            <a:off x="609600" y="3128328"/>
            <a:ext cx="5486400" cy="1774825"/>
          </a:xfrm>
          <a:prstGeom prst="rect">
            <a:avLst/>
          </a:prstGeom>
          <a:solidFill>
            <a:srgbClr val="CCFFFF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1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เงินเดือนสุดท้าย </a:t>
            </a:r>
            <a:r>
              <a:rPr lang="en-US" sz="21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 </a:t>
            </a:r>
            <a:r>
              <a:rPr lang="th-TH" sz="21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อายุราชการ</a:t>
            </a:r>
            <a:endParaRPr lang="th-TH" sz="21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 bwMode="auto">
          <a:xfrm>
            <a:off x="6299200" y="3105468"/>
            <a:ext cx="5486400" cy="1771333"/>
          </a:xfrm>
          <a:prstGeom prst="rect">
            <a:avLst/>
          </a:prstGeom>
          <a:solidFill>
            <a:srgbClr val="FFFFCC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เงินเดือนสุดท้าย </a:t>
            </a:r>
            <a:r>
              <a:rPr lang="en-US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 </a:t>
            </a: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อายุราชการ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h-TH" sz="1000" b="1" dirty="0" smtClean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</a:t>
            </a:r>
            <a:endParaRPr lang="th-TH" sz="22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6908800" y="4016375"/>
            <a:ext cx="4368800" cy="0"/>
          </a:xfrm>
          <a:prstGeom prst="line">
            <a:avLst/>
          </a:prstGeom>
          <a:ln w="254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5410200"/>
            <a:ext cx="11277600" cy="838200"/>
          </a:xfrm>
        </p:spPr>
        <p:txBody>
          <a:bodyPr/>
          <a:lstStyle/>
          <a:p>
            <a:r>
              <a:rPr lang="th-TH" sz="30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จํานวนปีเวลาราชการ หมายถึง จํานวนปีรวมเศษของปีถ้าถึงครึ่งปีให้นับเป็น 1 ปี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914400" y="609601"/>
            <a:ext cx="10363200" cy="14700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เป็นสมาชิก </a:t>
            </a:r>
            <a:r>
              <a:rPr lang="th-TH" sz="8000" b="1" dirty="0" err="1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กบข</a:t>
            </a: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th-TH" sz="8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609600" y="2035176"/>
            <a:ext cx="5486400" cy="1012825"/>
          </a:xfrm>
          <a:prstGeom prst="rect">
            <a:avLst/>
          </a:prstGeom>
          <a:solidFill>
            <a:srgbClr val="CCFFFF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35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บำเหน็จ</a:t>
            </a:r>
            <a:endParaRPr lang="th-TH" sz="35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 bwMode="auto">
          <a:xfrm>
            <a:off x="6299200" y="2035176"/>
            <a:ext cx="5486400" cy="1012825"/>
          </a:xfrm>
          <a:prstGeom prst="rect">
            <a:avLst/>
          </a:prstGeom>
          <a:solidFill>
            <a:srgbClr val="FFFFCC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35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บำนาญ</a:t>
            </a:r>
            <a:endParaRPr lang="th-TH" sz="35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 bwMode="auto">
          <a:xfrm>
            <a:off x="609600" y="3101976"/>
            <a:ext cx="5486400" cy="2689225"/>
          </a:xfrm>
          <a:prstGeom prst="rect">
            <a:avLst/>
          </a:prstGeom>
          <a:solidFill>
            <a:srgbClr val="CCFFFF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เงินเดือนสุดท้าย </a:t>
            </a:r>
            <a:r>
              <a:rPr lang="en-US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 </a:t>
            </a: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อายุราชการ</a:t>
            </a:r>
            <a:endParaRPr lang="th-TH" sz="22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 bwMode="auto">
          <a:xfrm>
            <a:off x="6299200" y="3118168"/>
            <a:ext cx="5486400" cy="2673033"/>
          </a:xfrm>
          <a:prstGeom prst="rect">
            <a:avLst/>
          </a:prstGeom>
          <a:solidFill>
            <a:srgbClr val="FFFFCC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17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เงินเดือนเฉลี่ย 60เดือนสุดท้าย </a:t>
            </a:r>
            <a:r>
              <a:rPr lang="en-US" sz="17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 </a:t>
            </a:r>
            <a:r>
              <a:rPr lang="th-TH" sz="17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อายุราชการ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h-TH" sz="1000" b="1" dirty="0" smtClean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h-TH" sz="22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2400" dirty="0">
                <a:solidFill>
                  <a:srgbClr val="0000FF"/>
                </a:solidFill>
              </a:rPr>
              <a:t>ทั้งนี้เงิน</a:t>
            </a:r>
            <a:r>
              <a:rPr lang="th-TH" sz="2400" dirty="0" err="1">
                <a:solidFill>
                  <a:srgbClr val="0000FF"/>
                </a:solidFill>
              </a:rPr>
              <a:t>บํานาญ</a:t>
            </a:r>
            <a:r>
              <a:rPr lang="th-TH" sz="2400" dirty="0">
                <a:solidFill>
                  <a:srgbClr val="0000FF"/>
                </a:solidFill>
              </a:rPr>
              <a:t>ที่</a:t>
            </a:r>
            <a:r>
              <a:rPr lang="th-TH" sz="2400" dirty="0" err="1">
                <a:solidFill>
                  <a:srgbClr val="0000FF"/>
                </a:solidFill>
              </a:rPr>
              <a:t>คํานวณ</a:t>
            </a:r>
            <a:r>
              <a:rPr lang="th-TH" sz="2400" dirty="0" smtClean="0">
                <a:solidFill>
                  <a:srgbClr val="0000FF"/>
                </a:solidFill>
              </a:rPr>
              <a:t>ได้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2400" dirty="0" smtClean="0">
                <a:solidFill>
                  <a:srgbClr val="0000FF"/>
                </a:solidFill>
              </a:rPr>
              <a:t>ต้อง</a:t>
            </a:r>
            <a:r>
              <a:rPr lang="th-TH" sz="2400" dirty="0">
                <a:solidFill>
                  <a:srgbClr val="0000FF"/>
                </a:solidFill>
              </a:rPr>
              <a:t>ไม่เกินร้อย</a:t>
            </a:r>
            <a:r>
              <a:rPr lang="th-TH" sz="2400" dirty="0" smtClean="0">
                <a:solidFill>
                  <a:srgbClr val="0000FF"/>
                </a:solidFill>
              </a:rPr>
              <a:t>ละ 70 ของ</a:t>
            </a:r>
            <a:r>
              <a:rPr lang="th-TH" sz="2400" dirty="0">
                <a:solidFill>
                  <a:srgbClr val="0000FF"/>
                </a:solidFill>
              </a:rPr>
              <a:t>อัตราเงินเดือน</a:t>
            </a:r>
            <a:r>
              <a:rPr lang="th-TH" sz="2400" dirty="0" smtClean="0">
                <a:solidFill>
                  <a:srgbClr val="0000FF"/>
                </a:solidFill>
              </a:rPr>
              <a:t>เฉลี่ย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2400" dirty="0" smtClean="0">
                <a:solidFill>
                  <a:srgbClr val="0000FF"/>
                </a:solidFill>
              </a:rPr>
              <a:t>60 เดือน</a:t>
            </a:r>
            <a:r>
              <a:rPr lang="th-TH" sz="2400" dirty="0">
                <a:solidFill>
                  <a:srgbClr val="0000FF"/>
                </a:solidFill>
              </a:rPr>
              <a:t>สุดท้าย </a:t>
            </a:r>
            <a:endParaRPr lang="th-TH" sz="22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 flipV="1">
            <a:off x="6481233" y="3733800"/>
            <a:ext cx="5181600" cy="0"/>
          </a:xfrm>
          <a:prstGeom prst="line">
            <a:avLst/>
          </a:prstGeom>
          <a:ln w="254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สี่เหลี่ยมผืนผ้า 16"/>
          <p:cNvSpPr>
            <a:spLocks noChangeArrowheads="1"/>
          </p:cNvSpPr>
          <p:nvPr/>
        </p:nvSpPr>
        <p:spPr bwMode="auto">
          <a:xfrm>
            <a:off x="1581152" y="5257800"/>
            <a:ext cx="2470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th-TH" altLang="th-TH" sz="1800" b="1">
                <a:solidFill>
                  <a:srgbClr val="C00000"/>
                </a:solidFill>
              </a:rPr>
              <a:t>** บำเหน็จปกติ  จ่ายเพียงครั้งเดียว 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ชื่อเรื่อง 1"/>
          <p:cNvSpPr>
            <a:spLocks noGrp="1"/>
          </p:cNvSpPr>
          <p:nvPr>
            <p:ph type="title"/>
          </p:nvPr>
        </p:nvSpPr>
        <p:spPr>
          <a:xfrm>
            <a:off x="3352800" y="381000"/>
            <a:ext cx="5181600" cy="685800"/>
          </a:xfrm>
        </p:spPr>
        <p:txBody>
          <a:bodyPr>
            <a:normAutofit fontScale="90000"/>
          </a:bodyPr>
          <a:lstStyle/>
          <a:p>
            <a:r>
              <a:rPr lang="th-TH" sz="4000" b="1" smtClean="0">
                <a:solidFill>
                  <a:srgbClr val="0000FF"/>
                </a:solidFill>
              </a:rPr>
              <a:t>วิธีคำนวณเงินเดือนเฉลี่ย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625600" y="1066800"/>
          <a:ext cx="9144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ช่วงเงินเดือน</a:t>
                      </a:r>
                      <a:endParaRPr lang="th-TH" sz="25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อัตราเงินเดือน</a:t>
                      </a:r>
                      <a:endParaRPr lang="th-TH" sz="25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รวมเป็น</a:t>
                      </a:r>
                      <a:endParaRPr lang="th-TH" sz="25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ต.ค.58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1,000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เม.ย.59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1,500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ต.ค.59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2,000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เม.ย.60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2,500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ต.ค.60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3,000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18,000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เม.ย.61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3,500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ต.ค.61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4,000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เม.ย.62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4,500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ต.ค.62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5,000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6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เม.ย.63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5,500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5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27,500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ก.ย.63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6,000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x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1 </a:t>
                      </a:r>
                      <a:r>
                        <a:rPr lang="th-TH" sz="1900" b="1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</a:t>
                      </a: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6,000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900" b="1" dirty="0" smtClean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,500 / 60 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= 3</a:t>
                      </a:r>
                      <a:r>
                        <a:rPr lang="th-TH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258.33</a:t>
                      </a:r>
                      <a:endParaRPr lang="th-TH" sz="19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121920" marR="121920"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1"/>
          <p:cNvSpPr txBox="1">
            <a:spLocks/>
          </p:cNvSpPr>
          <p:nvPr/>
        </p:nvSpPr>
        <p:spPr bwMode="auto">
          <a:xfrm>
            <a:off x="914400" y="228601"/>
            <a:ext cx="10363200" cy="14700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ลูกจ้างประจำ</a:t>
            </a:r>
            <a:endParaRPr lang="th-TH" sz="8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 bwMode="auto">
          <a:xfrm>
            <a:off x="609600" y="2035176"/>
            <a:ext cx="5486400" cy="1012825"/>
          </a:xfrm>
          <a:prstGeom prst="rect">
            <a:avLst/>
          </a:prstGeom>
          <a:solidFill>
            <a:srgbClr val="CCFFFF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35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บำเหน็จ</a:t>
            </a:r>
            <a:endParaRPr lang="th-TH" sz="35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 bwMode="auto">
          <a:xfrm>
            <a:off x="6299200" y="2035176"/>
            <a:ext cx="5486400" cy="1012825"/>
          </a:xfrm>
          <a:prstGeom prst="rect">
            <a:avLst/>
          </a:prstGeom>
          <a:solidFill>
            <a:srgbClr val="FFFFCC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35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บำเหน็จรายเดือน</a:t>
            </a:r>
            <a:endParaRPr lang="th-TH" sz="35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 bwMode="auto">
          <a:xfrm>
            <a:off x="632245" y="3124200"/>
            <a:ext cx="5486400" cy="1905000"/>
          </a:xfrm>
          <a:prstGeom prst="rect">
            <a:avLst/>
          </a:prstGeom>
          <a:solidFill>
            <a:srgbClr val="CCFFFF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19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ค่าจ้างเดือนสุดท้าย </a:t>
            </a:r>
            <a:r>
              <a:rPr lang="en-US" sz="19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 </a:t>
            </a:r>
            <a:r>
              <a:rPr lang="th-TH" sz="19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จำนวนเดือนที่งาน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h-TH" sz="1000" b="1" dirty="0" smtClean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19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h-TH" sz="500" b="1" dirty="0" smtClean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19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(เศษปัดทิ้ง)</a:t>
            </a:r>
            <a:endParaRPr lang="th-TH" sz="19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 bwMode="auto">
          <a:xfrm>
            <a:off x="6299200" y="3105468"/>
            <a:ext cx="5486400" cy="1923733"/>
          </a:xfrm>
          <a:prstGeom prst="rect">
            <a:avLst/>
          </a:prstGeom>
          <a:solidFill>
            <a:srgbClr val="FFFFCC"/>
          </a:solidFill>
          <a:ln w="25400">
            <a:solidFill>
              <a:srgbClr val="2602BE"/>
            </a:solidFill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เงินเดือนสุดท้าย </a:t>
            </a:r>
            <a:r>
              <a:rPr lang="en-US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 </a:t>
            </a: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อายุราชการ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h-TH" sz="1000" b="1" dirty="0" smtClean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22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50</a:t>
            </a:r>
            <a:endParaRPr lang="th-TH" sz="22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" name="ตัวเชื่อมต่อตรง 11"/>
          <p:cNvCxnSpPr/>
          <p:nvPr/>
        </p:nvCxnSpPr>
        <p:spPr>
          <a:xfrm>
            <a:off x="6908800" y="4016375"/>
            <a:ext cx="4368800" cy="0"/>
          </a:xfrm>
          <a:prstGeom prst="line">
            <a:avLst/>
          </a:prstGeom>
          <a:ln w="254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ชื่อเรื่อง 1"/>
          <p:cNvSpPr>
            <a:spLocks noGrp="1"/>
          </p:cNvSpPr>
          <p:nvPr>
            <p:ph type="title"/>
          </p:nvPr>
        </p:nvSpPr>
        <p:spPr>
          <a:xfrm>
            <a:off x="592667" y="5119688"/>
            <a:ext cx="11277600" cy="1143000"/>
          </a:xfrm>
        </p:spPr>
        <p:txBody>
          <a:bodyPr/>
          <a:lstStyle/>
          <a:p>
            <a:r>
              <a:rPr lang="th-TH" sz="3000" b="1" smtClean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จํานวนปีเวลาราชการ หมายถึง จํานวนปีรวมเศษของปีถ้าถึงครึ่งปีให้นับเป็น 1 ปี </a:t>
            </a:r>
          </a:p>
        </p:txBody>
      </p:sp>
      <p:sp>
        <p:nvSpPr>
          <p:cNvPr id="16393" name="สี่เหลี่ยมผืนผ้า 10"/>
          <p:cNvSpPr>
            <a:spLocks noChangeArrowheads="1"/>
          </p:cNvSpPr>
          <p:nvPr/>
        </p:nvSpPr>
        <p:spPr bwMode="auto">
          <a:xfrm>
            <a:off x="1875367" y="4735514"/>
            <a:ext cx="20954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th-TH" altLang="th-TH" sz="1800" b="1">
                <a:solidFill>
                  <a:srgbClr val="C00000"/>
                </a:solidFill>
              </a:rPr>
              <a:t>** บำเหน็จจ่ายเพียงครั้งเดียว **</a:t>
            </a:r>
          </a:p>
        </p:txBody>
      </p:sp>
      <p:cxnSp>
        <p:nvCxnSpPr>
          <p:cNvPr id="14" name="ตัวเชื่อมต่อตรง 13"/>
          <p:cNvCxnSpPr/>
          <p:nvPr/>
        </p:nvCxnSpPr>
        <p:spPr>
          <a:xfrm>
            <a:off x="1191684" y="3886200"/>
            <a:ext cx="4368800" cy="0"/>
          </a:xfrm>
          <a:prstGeom prst="line">
            <a:avLst/>
          </a:prstGeom>
          <a:ln w="254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 txBox="1">
            <a:spLocks/>
          </p:cNvSpPr>
          <p:nvPr/>
        </p:nvSpPr>
        <p:spPr bwMode="auto">
          <a:xfrm>
            <a:off x="508000" y="1600200"/>
            <a:ext cx="11277600" cy="25146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  <a:miter lim="800000"/>
            <a:headEnd/>
            <a:tailEnd/>
          </a:ln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บำเหน็จดำรงชีพ</a:t>
            </a:r>
            <a:endParaRPr lang="th-TH" sz="8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38251" y="857250"/>
            <a:ext cx="1026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บำเหน็จดำรงชีพ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66752" y="2143126"/>
            <a:ext cx="10509249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h-T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บำเหน็จดำรงชีพ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+mj-cs"/>
              </a:rPr>
              <a:t>	เงินที่จ่ายให้แก่ผู้รับบำนาญเพื่อช่วยเหลือการดำรงชีพ โดยจ่ายให้ครั้งเดียว</a:t>
            </a:r>
          </a:p>
        </p:txBody>
      </p:sp>
      <p:pic>
        <p:nvPicPr>
          <p:cNvPr id="18436" name="รูปภาพ 4" descr="http://t0.gstatic.com/images?q=tbn:ANd9GcTlrGW9MHKGpts6vp_Ht0X3yxAj66x4LdWUNMTTdRN-xfQHNwP0oRJP4IP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01" y="3786189"/>
            <a:ext cx="2952751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666750" y="1785939"/>
            <a:ext cx="16946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th-TH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จ่ายในอัตรา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047751" y="2643188"/>
            <a:ext cx="104775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1800"/>
              </a:spcBef>
              <a:buFontTx/>
              <a:buBlip>
                <a:blip r:embed="rId2"/>
              </a:buBlip>
              <a:defRPr/>
            </a:pPr>
            <a:r>
              <a:rPr lang="th-TH" sz="3200" b="1" dirty="0">
                <a:latin typeface="Times New Roman" pitchFamily="18" charset="0"/>
                <a:cs typeface="AngsanaUPC" pitchFamily="18" charset="-34"/>
              </a:rPr>
              <a:t>  </a:t>
            </a: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+mj-cs"/>
              </a:rPr>
              <a:t>ไม่เกิน </a:t>
            </a:r>
            <a:r>
              <a:rPr lang="th-TH" sz="3600" b="1" u="sng" dirty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+mj-cs"/>
              </a:rPr>
              <a:t>15</a:t>
            </a:r>
            <a:r>
              <a:rPr lang="th-TH" sz="36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+mj-cs"/>
              </a:rPr>
              <a:t> เท่าของ</a:t>
            </a:r>
            <a:r>
              <a:rPr lang="th-TH" sz="3600" b="1" u="sng" dirty="0">
                <a:solidFill>
                  <a:srgbClr val="00B050"/>
                </a:solidFill>
                <a:latin typeface="Times New Roman" pitchFamily="18" charset="0"/>
                <a:cs typeface="+mj-cs"/>
              </a:rPr>
              <a:t>บำนาญรายเดือน</a:t>
            </a: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+mj-cs"/>
              </a:rPr>
              <a:t>ที่ได้รับ</a:t>
            </a:r>
          </a:p>
          <a:p>
            <a:pPr eaLnBrk="1" hangingPunct="1">
              <a:spcBef>
                <a:spcPts val="1800"/>
              </a:spcBef>
              <a:buFontTx/>
              <a:buBlip>
                <a:blip r:embed="rId2"/>
              </a:buBlip>
              <a:defRPr/>
            </a:pPr>
            <a:r>
              <a:rPr lang="th-TH" sz="36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+mj-cs"/>
              </a:rPr>
              <a:t> อัตราและวิธีการตามที่กำหนดในกฎกระทรวง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76251" y="4572001"/>
            <a:ext cx="11334749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ts val="1800"/>
              </a:spcBef>
              <a:defRPr/>
            </a:pPr>
            <a:r>
              <a:rPr lang="th-TH" sz="3600" b="1" dirty="0">
                <a:solidFill>
                  <a:srgbClr val="401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กรณีได้รับทั้ง</a:t>
            </a:r>
            <a:r>
              <a:rPr lang="th-TH" sz="3600" b="1" u="sng" dirty="0">
                <a:solidFill>
                  <a:srgbClr val="401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บำนาญปกติ</a:t>
            </a:r>
            <a:r>
              <a:rPr lang="th-TH" sz="3600" b="1" dirty="0">
                <a:solidFill>
                  <a:srgbClr val="401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 และ</a:t>
            </a:r>
            <a:r>
              <a:rPr lang="th-TH" sz="3600" b="1" u="sng" dirty="0">
                <a:solidFill>
                  <a:srgbClr val="401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บำนาญพิเศษ</a:t>
            </a:r>
            <a:r>
              <a:rPr lang="th-TH" sz="3600" b="1" dirty="0">
                <a:solidFill>
                  <a:srgbClr val="401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th-TH" sz="3600" b="1" dirty="0">
                <a:solidFill>
                  <a:srgbClr val="401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เพราะเหตุทุพพลภาพให้นำมารวมกันคิดเป็น</a:t>
            </a:r>
            <a:r>
              <a:rPr lang="th-TH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j-cs"/>
              </a:rPr>
              <a:t>บำนาญรายเดือน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38251" y="857250"/>
            <a:ext cx="1026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th-TH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+mj-cs"/>
              </a:rPr>
              <a:t>บำเหน็จดำรงชีพ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1" y="173039"/>
            <a:ext cx="10911417" cy="1050925"/>
          </a:xfrm>
        </p:spPr>
        <p:txBody>
          <a:bodyPr/>
          <a:lstStyle/>
          <a:p>
            <a:pPr eaLnBrk="1" hangingPunct="1"/>
            <a:r>
              <a:rPr lang="th-TH" sz="5400" b="1" smtClean="0">
                <a:solidFill>
                  <a:srgbClr val="CC00CC"/>
                </a:solidFill>
              </a:rPr>
              <a:t>บำเหน็จดำรงชีพ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660400" y="1428750"/>
            <a:ext cx="5130800" cy="2147888"/>
          </a:xfrm>
          <a:solidFill>
            <a:srgbClr val="FFFFCC"/>
          </a:solidFill>
          <a:ln>
            <a:solidFill>
              <a:srgbClr val="CC00CC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h-TH" altLang="th-TH" sz="2800" b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รับครั้งแรก </a:t>
            </a:r>
            <a:r>
              <a:rPr lang="th-TH" altLang="th-TH" sz="2800" b="1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(พร้อมบำนาญ)</a:t>
            </a:r>
            <a:endParaRPr lang="th-TH" altLang="th-TH" sz="2800" b="1" smtClean="0">
              <a:latin typeface="TH SarabunPSK" pitchFamily="34" charset="-34"/>
              <a:cs typeface="TH SarabunPSK" pitchFamily="34" charset="-34"/>
            </a:endParaRPr>
          </a:p>
          <a:p>
            <a:pPr eaLnBrk="1" hangingPunct="1"/>
            <a:r>
              <a:rPr lang="th-TH" altLang="th-TH" sz="2800" b="1" smtClean="0">
                <a:latin typeface="TH SarabunPSK" pitchFamily="34" charset="-34"/>
                <a:cs typeface="TH SarabunPSK" pitchFamily="34" charset="-34"/>
              </a:rPr>
              <a:t>15 เท่าของบำนาญ</a:t>
            </a:r>
          </a:p>
          <a:p>
            <a:pPr eaLnBrk="1" hangingPunct="1"/>
            <a:r>
              <a:rPr lang="th-TH" altLang="th-TH" sz="2800" b="1" smtClean="0">
                <a:latin typeface="TH SarabunPSK" pitchFamily="34" charset="-34"/>
                <a:cs typeface="TH SarabunPSK" pitchFamily="34" charset="-34"/>
              </a:rPr>
              <a:t>ไม่เกินสองแสนบาท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sz="quarter" idx="4294967295"/>
          </p:nvPr>
        </p:nvSpPr>
        <p:spPr>
          <a:xfrm>
            <a:off x="624418" y="3789364"/>
            <a:ext cx="5166783" cy="2592387"/>
          </a:xfrm>
          <a:solidFill>
            <a:srgbClr val="CCFFFF"/>
          </a:solidFill>
          <a:ln>
            <a:solidFill>
              <a:srgbClr val="CC00CC"/>
            </a:solidFill>
          </a:ln>
        </p:spPr>
        <p:txBody>
          <a:bodyPr/>
          <a:lstStyle/>
          <a:p>
            <a:pPr marL="265113" indent="-265113" eaLnBrk="1" hangingPunct="1">
              <a:buFontTx/>
              <a:buNone/>
            </a:pPr>
            <a:r>
              <a:rPr lang="th-TH" sz="2800" b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รับครั้งที่สอง  </a:t>
            </a:r>
          </a:p>
          <a:p>
            <a:pPr marL="265113" indent="-265113" eaLnBrk="1" hangingPunct="1">
              <a:buFontTx/>
              <a:buNone/>
            </a:pPr>
            <a:r>
              <a:rPr lang="th-TH" sz="2800" b="1" smtClean="0">
                <a:latin typeface="TH SarabunPSK" pitchFamily="34" charset="-34"/>
                <a:cs typeface="TH SarabunPSK" pitchFamily="34" charset="-34"/>
              </a:rPr>
              <a:t>เมื่ออายุครบ65 ปีบริบูรณ์แล้ว </a:t>
            </a:r>
            <a:endParaRPr lang="th-TH" sz="2800" b="1" smtClean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265113" indent="-265113" eaLnBrk="1" hangingPunct="1">
              <a:buFont typeface="Wingdings 2" pitchFamily="18" charset="2"/>
              <a:buChar char=""/>
            </a:pPr>
            <a:r>
              <a:rPr lang="th-TH" sz="2800" b="1" smtClean="0">
                <a:latin typeface="TH SarabunPSK" pitchFamily="34" charset="-34"/>
                <a:cs typeface="TH SarabunPSK" pitchFamily="34" charset="-34"/>
              </a:rPr>
              <a:t>15 เท่าของบำนาญส่วนที่เหลือ</a:t>
            </a:r>
          </a:p>
          <a:p>
            <a:pPr marL="265113" indent="-265113" eaLnBrk="1" hangingPunct="1">
              <a:buFont typeface="Wingdings 2" pitchFamily="18" charset="2"/>
              <a:buChar char=""/>
            </a:pPr>
            <a:r>
              <a:rPr lang="th-TH" sz="2800" b="1" smtClean="0">
                <a:latin typeface="TH SarabunPSK" pitchFamily="34" charset="-34"/>
                <a:cs typeface="TH SarabunPSK" pitchFamily="34" charset="-34"/>
              </a:rPr>
              <a:t>ไม่เกินสองแสนบาท</a:t>
            </a:r>
          </a:p>
        </p:txBody>
      </p:sp>
      <p:sp>
        <p:nvSpPr>
          <p:cNvPr id="20485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6121400" y="1428750"/>
            <a:ext cx="5378451" cy="4953000"/>
          </a:xfrm>
          <a:solidFill>
            <a:srgbClr val="FFCCCC"/>
          </a:solidFill>
          <a:ln>
            <a:solidFill>
              <a:srgbClr val="000099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th-TH" altLang="th-TH" sz="2800" b="1" smtClean="0">
                <a:solidFill>
                  <a:srgbClr val="0070C0"/>
                </a:solidFill>
                <a:latin typeface="TH SarabunPSK" pitchFamily="34" charset="-34"/>
                <a:cs typeface="TH SarabunPSK" pitchFamily="34" charset="-34"/>
              </a:rPr>
              <a:t>ครั้งที่สาม  </a:t>
            </a:r>
          </a:p>
          <a:p>
            <a:pPr eaLnBrk="1" hangingPunct="1">
              <a:buFontTx/>
              <a:buNone/>
            </a:pPr>
            <a:r>
              <a:rPr lang="th-TH" altLang="th-TH" sz="2800" b="1" smtClean="0">
                <a:latin typeface="TH SarabunPSK" pitchFamily="34" charset="-34"/>
                <a:cs typeface="TH SarabunPSK" pitchFamily="34" charset="-34"/>
              </a:rPr>
              <a:t>เมื่ออายุครบ 70 ปีบริบูรณ์แล้ว</a:t>
            </a:r>
          </a:p>
          <a:p>
            <a:pPr eaLnBrk="1" hangingPunct="1"/>
            <a:r>
              <a:rPr lang="th-TH" altLang="th-TH" sz="2800" b="1" smtClean="0">
                <a:latin typeface="TH SarabunPSK" pitchFamily="34" charset="-34"/>
                <a:cs typeface="TH SarabunPSK" pitchFamily="34" charset="-34"/>
              </a:rPr>
              <a:t>15 เท่าของบำนาญส่วนที่เหลือ</a:t>
            </a:r>
          </a:p>
          <a:p>
            <a:pPr eaLnBrk="1" hangingPunct="1"/>
            <a:r>
              <a:rPr lang="th-TH" altLang="th-TH" sz="2800" b="1" smtClean="0">
                <a:latin typeface="TH SarabunPSK" pitchFamily="34" charset="-34"/>
                <a:cs typeface="TH SarabunPSK" pitchFamily="34" charset="-34"/>
              </a:rPr>
              <a:t>รวมแล้วไม่เกินห้าแสนบาท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430434" y="4953000"/>
            <a:ext cx="4762500" cy="571500"/>
          </a:xfrm>
          <a:prstGeom prst="rect">
            <a:avLst/>
          </a:prstGeom>
          <a:solidFill>
            <a:srgbClr val="FFFFCC"/>
          </a:solidFill>
          <a:ln>
            <a:solidFill>
              <a:srgbClr val="CC00CC"/>
            </a:solidFill>
          </a:ln>
        </p:spPr>
        <p:txBody>
          <a:bodyPr lIns="182880" tIns="91440">
            <a:normAutofit fontScale="92500" lnSpcReduction="20000"/>
          </a:bodyPr>
          <a:lstStyle/>
          <a:p>
            <a:pPr marL="265176" indent="-265176" eaLnBrk="1" fontAlgn="auto" hangingPunct="1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th-TH" sz="3600" b="1" dirty="0">
                <a:solidFill>
                  <a:srgbClr val="FF0000"/>
                </a:solidFill>
                <a:latin typeface="+mn-lt"/>
                <a:cs typeface="+mn-cs"/>
              </a:rPr>
              <a:t>ไม่หักหนี้จากบำเหน็จดำรงชีพ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320800" y="1752600"/>
            <a:ext cx="10191821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sz="100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</a:rPr>
              <a:t>บำเหน็จตกทอด</a:t>
            </a:r>
            <a:endParaRPr lang="th-TH" sz="10000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  <p:pic>
        <p:nvPicPr>
          <p:cNvPr id="5" name="รูปภาพ 4" descr="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493" y="4143380"/>
            <a:ext cx="2286016" cy="1453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14375"/>
            <a:ext cx="10972800" cy="10668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th-TH" sz="6000" dirty="0" smtClean="0">
                <a:solidFill>
                  <a:srgbClr val="401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บำเหน็จตกทอด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85751" y="1785938"/>
            <a:ext cx="8997949" cy="4500562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th-TH" sz="4000" b="1" dirty="0" smtClean="0">
                <a:solidFill>
                  <a:srgbClr val="FF0000"/>
                </a:solidFill>
                <a:latin typeface="Cordia New" pitchFamily="34" charset="-34"/>
              </a:rPr>
              <a:t>ข้าราชการประจำตาย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	</a:t>
            </a:r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1. </a:t>
            </a:r>
            <a:r>
              <a:rPr lang="th-TH" sz="3600" b="1" dirty="0" smtClean="0">
                <a:solidFill>
                  <a:srgbClr val="00B050"/>
                </a:solidFill>
                <a:latin typeface="Cordia New" pitchFamily="34" charset="-34"/>
              </a:rPr>
              <a:t>เหตุปกติ  </a:t>
            </a:r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เป็นโรคหรือเจ็บป่วย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	2. </a:t>
            </a:r>
            <a:r>
              <a:rPr lang="th-TH" sz="3600" b="1" dirty="0" smtClean="0">
                <a:solidFill>
                  <a:srgbClr val="C00000"/>
                </a:solidFill>
                <a:latin typeface="Cordia New" pitchFamily="34" charset="-34"/>
              </a:rPr>
              <a:t>เหตุผิดปกติธรรมชาติ </a:t>
            </a:r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อุบัติเหตุกระทำ หรือถูกกระทำถึงแก่ความตาย ซึ่งไม่ได้เกิดจากการประพฤติชั่วอย่างร้ายแรงของตนเอง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th-TH" sz="2000" dirty="0" smtClean="0">
              <a:solidFill>
                <a:schemeClr val="tx2">
                  <a:lumMod val="50000"/>
                </a:schemeClr>
              </a:solidFill>
              <a:latin typeface="Cordia New" pitchFamily="34" charset="-34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	</a:t>
            </a:r>
            <a:r>
              <a:rPr lang="th-TH" sz="3600" b="1" dirty="0" smtClean="0">
                <a:solidFill>
                  <a:srgbClr val="C00000"/>
                </a:solidFill>
                <a:latin typeface="Cordia New" pitchFamily="34" charset="-34"/>
              </a:rPr>
              <a:t>บำเหน็จตกทอด </a:t>
            </a:r>
            <a:r>
              <a:rPr lang="en-US" sz="3600" b="1" dirty="0" smtClean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= </a:t>
            </a:r>
            <a:r>
              <a:rPr lang="th-TH" sz="3600" b="1" dirty="0" smtClean="0">
                <a:solidFill>
                  <a:srgbClr val="C00000"/>
                </a:solidFill>
                <a:latin typeface="Cordia New" pitchFamily="34" charset="-34"/>
              </a:rPr>
              <a:t>เงินเดือนเดือนสุดท้าย </a:t>
            </a:r>
            <a:r>
              <a:rPr lang="en-US" sz="3600" b="1" dirty="0" smtClean="0">
                <a:solidFill>
                  <a:srgbClr val="C00000"/>
                </a:solidFill>
                <a:latin typeface="Cordia New" pitchFamily="34" charset="-34"/>
                <a:cs typeface="Cordia New" pitchFamily="34" charset="-34"/>
              </a:rPr>
              <a:t>x</a:t>
            </a:r>
            <a:r>
              <a:rPr lang="th-TH" sz="3600" b="1" dirty="0" smtClean="0">
                <a:solidFill>
                  <a:srgbClr val="C00000"/>
                </a:solidFill>
                <a:latin typeface="Cordia New" pitchFamily="34" charset="-34"/>
              </a:rPr>
              <a:t> เวลาราชการ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th-TH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endParaRPr lang="th-TH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th-TH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714500" y="357188"/>
            <a:ext cx="944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ngsanaUPC" pitchFamily="18" charset="-34"/>
              </a:rPr>
              <a:t>สิทธิประโยชน์ของผู้เลือก</a:t>
            </a:r>
            <a: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ngsanaUPC" pitchFamily="18" charset="-34"/>
              </a:rPr>
              <a:t>รับบำนาญ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19667" y="1289050"/>
            <a:ext cx="11055351" cy="5214938"/>
            <a:chOff x="528" y="1152"/>
            <a:chExt cx="5088" cy="3072"/>
          </a:xfrm>
        </p:grpSpPr>
        <p:pic>
          <p:nvPicPr>
            <p:cNvPr id="54276" name="Picture 4" descr="C:\Program Files\Common Files\Microsoft Shared\Clipart\cagcat50\pe01832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1536"/>
              <a:ext cx="1968" cy="196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672" y="1296"/>
              <a:ext cx="1488" cy="624"/>
            </a:xfrm>
            <a:prstGeom prst="wedgeRoundRectCallout">
              <a:avLst>
                <a:gd name="adj1" fmla="val 46440"/>
                <a:gd name="adj2" fmla="val 68750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759" y="1354"/>
              <a:ext cx="130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20000"/>
                </a:spcBef>
                <a:defRPr/>
              </a:pPr>
              <a:r>
                <a:rPr lang="th-TH" sz="2900" b="1" dirty="0">
                  <a:latin typeface="Times New Roman" pitchFamily="18" charset="0"/>
                  <a:cs typeface="+mj-cs"/>
                </a:rPr>
                <a:t>บำนาญ / เงิน กบข.</a:t>
              </a:r>
              <a:r>
                <a:rPr lang="en-US" sz="2900" b="1" dirty="0">
                  <a:latin typeface="Times New Roman" pitchFamily="18" charset="0"/>
                  <a:cs typeface="+mj-cs"/>
                </a:rPr>
                <a:t> </a:t>
              </a:r>
              <a:endParaRPr lang="th-TH" sz="2900" b="1" dirty="0">
                <a:latin typeface="Times New Roman" pitchFamily="18" charset="0"/>
                <a:cs typeface="+mj-cs"/>
              </a:endParaRPr>
            </a:p>
          </p:txBody>
        </p:sp>
        <p:sp>
          <p:nvSpPr>
            <p:cNvPr id="5127" name="AutoShape 7"/>
            <p:cNvSpPr>
              <a:spLocks noChangeArrowheads="1"/>
            </p:cNvSpPr>
            <p:nvPr/>
          </p:nvSpPr>
          <p:spPr bwMode="auto">
            <a:xfrm>
              <a:off x="528" y="2208"/>
              <a:ext cx="1488" cy="816"/>
            </a:xfrm>
            <a:prstGeom prst="wedgeRoundRectCallout">
              <a:avLst>
                <a:gd name="adj1" fmla="val 67069"/>
                <a:gd name="adj2" fmla="val -17278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576" y="2256"/>
              <a:ext cx="148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th-TH" altLang="th-TH" sz="2400" b="1">
                  <a:latin typeface="Cordia New" pitchFamily="34" charset="-34"/>
                  <a:cs typeface="Cordia New" pitchFamily="34" charset="-34"/>
                </a:rPr>
                <a:t>เงินช่วยค่าครองชีพ            ผู้รับเบี้ยหวัดบำนาญ (ช.ค.บ.)</a:t>
              </a:r>
            </a:p>
          </p:txBody>
        </p:sp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816" y="3312"/>
              <a:ext cx="1488" cy="624"/>
            </a:xfrm>
            <a:prstGeom prst="wedgeRoundRectCallout">
              <a:avLst>
                <a:gd name="adj1" fmla="val 51208"/>
                <a:gd name="adj2" fmla="val -79329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4282" name="Text Box 10"/>
            <p:cNvSpPr txBox="1">
              <a:spLocks noChangeArrowheads="1"/>
            </p:cNvSpPr>
            <p:nvPr/>
          </p:nvSpPr>
          <p:spPr bwMode="auto">
            <a:xfrm>
              <a:off x="890" y="3458"/>
              <a:ext cx="1469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บำเหน็จตกทอด</a:t>
              </a:r>
            </a:p>
          </p:txBody>
        </p:sp>
        <p:sp>
          <p:nvSpPr>
            <p:cNvPr id="5131" name="AutoShape 11"/>
            <p:cNvSpPr>
              <a:spLocks noChangeArrowheads="1"/>
            </p:cNvSpPr>
            <p:nvPr/>
          </p:nvSpPr>
          <p:spPr bwMode="auto">
            <a:xfrm>
              <a:off x="3840" y="1152"/>
              <a:ext cx="1488" cy="624"/>
            </a:xfrm>
            <a:prstGeom prst="wedgeRoundRectCallout">
              <a:avLst>
                <a:gd name="adj1" fmla="val -61759"/>
                <a:gd name="adj2" fmla="val 47116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132" name="AutoShape 12"/>
            <p:cNvSpPr>
              <a:spLocks noChangeArrowheads="1"/>
            </p:cNvSpPr>
            <p:nvPr/>
          </p:nvSpPr>
          <p:spPr bwMode="auto">
            <a:xfrm>
              <a:off x="4128" y="2026"/>
              <a:ext cx="1488" cy="624"/>
            </a:xfrm>
            <a:prstGeom prst="wedgeRoundRectCallout">
              <a:avLst>
                <a:gd name="adj1" fmla="val -68144"/>
                <a:gd name="adj2" fmla="val -3528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133" name="AutoShape 13"/>
            <p:cNvSpPr>
              <a:spLocks noChangeArrowheads="1"/>
            </p:cNvSpPr>
            <p:nvPr/>
          </p:nvSpPr>
          <p:spPr bwMode="auto">
            <a:xfrm>
              <a:off x="3936" y="2784"/>
              <a:ext cx="1488" cy="624"/>
            </a:xfrm>
            <a:prstGeom prst="wedgeRoundRectCallout">
              <a:avLst>
                <a:gd name="adj1" fmla="val -71843"/>
                <a:gd name="adj2" fmla="val -46315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134" name="AutoShape 14"/>
            <p:cNvSpPr>
              <a:spLocks noChangeArrowheads="1"/>
            </p:cNvSpPr>
            <p:nvPr/>
          </p:nvSpPr>
          <p:spPr bwMode="auto">
            <a:xfrm>
              <a:off x="3312" y="3504"/>
              <a:ext cx="1680" cy="720"/>
            </a:xfrm>
            <a:prstGeom prst="wedgeRoundRectCallout">
              <a:avLst>
                <a:gd name="adj1" fmla="val -41130"/>
                <a:gd name="adj2" fmla="val -71111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3936" y="1248"/>
              <a:ext cx="152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บำเหน็จดำรงชีพ</a:t>
              </a:r>
            </a:p>
          </p:txBody>
        </p:sp>
        <p:sp>
          <p:nvSpPr>
            <p:cNvPr id="5136" name="Text Box 16"/>
            <p:cNvSpPr txBox="1">
              <a:spLocks noChangeArrowheads="1"/>
            </p:cNvSpPr>
            <p:nvPr/>
          </p:nvSpPr>
          <p:spPr bwMode="auto">
            <a:xfrm>
              <a:off x="4224" y="2160"/>
              <a:ext cx="129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th-TH" altLang="th-TH" sz="3200" b="1">
                  <a:latin typeface="Cordia New" pitchFamily="34" charset="-34"/>
                  <a:cs typeface="Cordia New" pitchFamily="34" charset="-34"/>
                </a:rPr>
                <a:t>การศึกษาบุตร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4032" y="2880"/>
              <a:ext cx="1505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ค่ารักษาพยาบาล</a:t>
              </a:r>
            </a:p>
          </p:txBody>
        </p:sp>
        <p:sp>
          <p:nvSpPr>
            <p:cNvPr id="54290" name="Text Box 18"/>
            <p:cNvSpPr txBox="1">
              <a:spLocks noChangeArrowheads="1"/>
            </p:cNvSpPr>
            <p:nvPr/>
          </p:nvSpPr>
          <p:spPr bwMode="auto">
            <a:xfrm>
              <a:off x="3258" y="3542"/>
              <a:ext cx="1790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เงินช่วยพิเศษ </a:t>
              </a:r>
              <a:br>
                <a:rPr lang="th-TH" sz="3200" b="1" dirty="0">
                  <a:latin typeface="Times New Roman" pitchFamily="18" charset="0"/>
                  <a:cs typeface="+mj-cs"/>
                </a:rPr>
              </a:br>
              <a:r>
                <a:rPr lang="th-TH" sz="3200" b="1" dirty="0">
                  <a:latin typeface="Times New Roman" pitchFamily="18" charset="0"/>
                  <a:cs typeface="+mj-cs"/>
                </a:rPr>
                <a:t> กรณีถึงแก่ความตาย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500" y="714375"/>
            <a:ext cx="10972800" cy="142875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6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บำเหน็จตกทอด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286001" y="2000251"/>
            <a:ext cx="8191500" cy="2625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 eaLnBrk="1" hangingPunct="1">
              <a:spcBef>
                <a:spcPts val="960"/>
              </a:spcBef>
              <a:buFont typeface="Arial" pitchFamily="34" charset="0"/>
              <a:buChar char="•"/>
              <a:defRPr/>
            </a:pPr>
            <a:r>
              <a:rPr lang="th-TH" sz="4000" b="1" dirty="0">
                <a:solidFill>
                  <a:srgbClr val="C00000"/>
                </a:solidFill>
                <a:latin typeface="Angsana New" pitchFamily="18" charset="-34"/>
                <a:cs typeface="+mj-cs"/>
              </a:rPr>
              <a:t>ผู้รับบำนาญ</a:t>
            </a:r>
            <a:r>
              <a:rPr lang="th-TH" sz="4000" b="1" dirty="0">
                <a:solidFill>
                  <a:srgbClr val="C00000"/>
                </a:solidFill>
                <a:latin typeface="Cordia New" pitchFamily="34" charset="-34"/>
                <a:cs typeface="+mj-cs"/>
              </a:rPr>
              <a:t>ตาย</a:t>
            </a:r>
          </a:p>
          <a:p>
            <a:pPr marL="609600" indent="-609600" eaLnBrk="1" hangingPunct="1">
              <a:spcBef>
                <a:spcPts val="960"/>
              </a:spcBef>
              <a:defRPr/>
            </a:pPr>
            <a:r>
              <a:rPr lang="th-TH" sz="3600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+mj-cs"/>
              </a:rPr>
              <a:t>	</a:t>
            </a:r>
            <a:r>
              <a:rPr lang="th-TH" sz="3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+mj-cs"/>
              </a:rPr>
              <a:t>จ่ายให้ 30 เท่าของ </a:t>
            </a:r>
            <a:r>
              <a:rPr lang="th-TH" sz="3600" b="1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+mj-cs"/>
              </a:rPr>
              <a:t>บำนาญ +  </a:t>
            </a:r>
            <a:r>
              <a:rPr lang="th-TH" sz="3600" b="1" u="sng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+mj-cs"/>
              </a:rPr>
              <a:t>ช.ค.บ.</a:t>
            </a:r>
            <a:endParaRPr lang="th-TH" sz="3600" b="1" u="sng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+mj-cs"/>
            </a:endParaRPr>
          </a:p>
          <a:p>
            <a:pPr marL="609600" indent="-609600" eaLnBrk="1" hangingPunct="1">
              <a:spcBef>
                <a:spcPts val="960"/>
              </a:spcBef>
              <a:defRPr/>
            </a:pPr>
            <a:r>
              <a:rPr lang="th-TH" sz="3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+mj-cs"/>
              </a:rPr>
              <a:t>	</a:t>
            </a:r>
            <a:r>
              <a:rPr lang="th-TH" sz="3600" u="sng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+mj-cs"/>
              </a:rPr>
              <a:t>หัก</a:t>
            </a:r>
            <a:r>
              <a:rPr lang="th-TH" sz="36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+mj-cs"/>
              </a:rPr>
              <a:t> </a:t>
            </a:r>
            <a:r>
              <a:rPr lang="th-TH" sz="3600" b="1" dirty="0">
                <a:solidFill>
                  <a:srgbClr val="4013BD"/>
                </a:solidFill>
                <a:latin typeface="Times New Roman" pitchFamily="18" charset="0"/>
                <a:cs typeface="+mj-cs"/>
              </a:rPr>
              <a:t>บำเหน็จดำรงชีพ </a:t>
            </a:r>
            <a:r>
              <a:rPr lang="th-TH" sz="3600" dirty="0">
                <a:solidFill>
                  <a:srgbClr val="FF0000"/>
                </a:solidFill>
                <a:latin typeface="Times New Roman" pitchFamily="18" charset="0"/>
                <a:cs typeface="+mj-cs"/>
              </a:rPr>
              <a:t>(ส่วนที่ขอรับไปแล้ว)</a:t>
            </a:r>
            <a:endParaRPr lang="th-TH" sz="3600" b="1" dirty="0">
              <a:solidFill>
                <a:srgbClr val="FF0000"/>
              </a:solidFill>
              <a:latin typeface="Times New Roman" pitchFamily="18" charset="0"/>
              <a:cs typeface="+mj-cs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th-TH" sz="3600" dirty="0">
              <a:latin typeface="Cordia New" pitchFamily="34" charset="-34"/>
              <a:cs typeface="+mj-cs"/>
            </a:endParaRPr>
          </a:p>
        </p:txBody>
      </p:sp>
      <p:pic>
        <p:nvPicPr>
          <p:cNvPr id="23556" name="Picture 6" descr="j022184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0" y="4214814"/>
            <a:ext cx="2762251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81000" y="1285876"/>
            <a:ext cx="92456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ts val="900"/>
              </a:spcBef>
              <a:defRPr/>
            </a:pPr>
            <a:r>
              <a:rPr lang="th-TH" sz="44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 </a:t>
            </a:r>
            <a:r>
              <a:rPr lang="th-TH" sz="3600" b="1" dirty="0">
                <a:solidFill>
                  <a:srgbClr val="FF0000"/>
                </a:solidFill>
                <a:latin typeface="Cordia New" pitchFamily="34" charset="-34"/>
                <a:cs typeface="Cordia New" pitchFamily="34" charset="-34"/>
              </a:rPr>
              <a:t>การแบ่งจ่ายบำเหน็จตกทอด</a:t>
            </a:r>
            <a:endParaRPr lang="th-TH" sz="3600" b="1" u="sng" dirty="0">
              <a:solidFill>
                <a:srgbClr val="FF0000"/>
              </a:solidFill>
              <a:latin typeface="Cordia New" pitchFamily="34" charset="-34"/>
              <a:cs typeface="Cordia New" pitchFamily="34" charset="-34"/>
            </a:endParaRPr>
          </a:p>
          <a:p>
            <a:pPr marL="1143000" lvl="2" indent="-228600" eaLnBrk="1" hangingPunct="1">
              <a:lnSpc>
                <a:spcPct val="90000"/>
              </a:lnSpc>
              <a:spcBef>
                <a:spcPts val="900"/>
              </a:spcBef>
              <a:buClr>
                <a:srgbClr val="0070C0"/>
              </a:buClr>
              <a:buFont typeface="Wingdings" pitchFamily="2" charset="2"/>
              <a:buChar char="ü"/>
              <a:defRPr/>
            </a:pPr>
            <a:r>
              <a:rPr lang="th-TH" sz="3600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</a:t>
            </a: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บิดา มารดา    1 ส่วน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900"/>
              </a:spcBef>
              <a:buClr>
                <a:srgbClr val="0070C0"/>
              </a:buClr>
              <a:buFont typeface="Wingdings" pitchFamily="2" charset="2"/>
              <a:buChar char="ü"/>
              <a:defRPr/>
            </a:pP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คู่สมรส  1 ส่วน   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900"/>
              </a:spcBef>
              <a:buClr>
                <a:srgbClr val="0070C0"/>
              </a:buClr>
              <a:buFont typeface="Wingdings" pitchFamily="2" charset="2"/>
              <a:buChar char="ü"/>
              <a:defRPr/>
            </a:pP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บุตร 2 ส่วน</a:t>
            </a:r>
          </a:p>
          <a:p>
            <a:pPr marL="1143000" lvl="2" indent="-228600" eaLnBrk="1" hangingPunct="1">
              <a:lnSpc>
                <a:spcPct val="90000"/>
              </a:lnSpc>
              <a:spcBef>
                <a:spcPts val="900"/>
              </a:spcBef>
              <a:buClr>
                <a:srgbClr val="0070C0"/>
              </a:buClr>
              <a:buFont typeface="Wingdings" pitchFamily="2" charset="2"/>
              <a:buNone/>
              <a:defRPr/>
            </a:pP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   (บุตร 3 คนขึ้นไป 3 ส่วน)</a:t>
            </a:r>
          </a:p>
        </p:txBody>
      </p:sp>
      <p:graphicFrame>
        <p:nvGraphicFramePr>
          <p:cNvPr id="64528" name="Group 16"/>
          <p:cNvGraphicFramePr>
            <a:graphicFrameLocks noGrp="1"/>
          </p:cNvGraphicFramePr>
          <p:nvPr/>
        </p:nvGraphicFramePr>
        <p:xfrm>
          <a:off x="508001" y="4383089"/>
          <a:ext cx="11379199" cy="2371725"/>
        </p:xfrm>
        <a:graphic>
          <a:graphicData uri="http://schemas.openxmlformats.org/drawingml/2006/table">
            <a:tbl>
              <a:tblPr/>
              <a:tblGrid>
                <a:gridCol w="11379199"/>
              </a:tblGrid>
              <a:tr h="237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kumimoji="0" lang="th-TH" sz="3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ในกรณีไม่มีทายาท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 </a:t>
                      </a:r>
                      <a:r>
                        <a:rPr kumimoji="0" lang="th-TH" sz="3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ordia New" pitchFamily="34" charset="-34"/>
                          <a:cs typeface="Cordia New" pitchFamily="34" charset="-34"/>
                        </a:rPr>
                        <a:t>ให้จ่ายแก่บุคคลซึ่งผู้ตายแสดงเจตนาไว้ต่อส่วนราชการเจ้าสังกัด  (ตามแบบแสดงเจตนาระบุตัวผู้รับบำเหน็จตกทอด)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th-TH" sz="3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dia New" pitchFamily="34" charset="-34"/>
                        <a:cs typeface="Cordia New" pitchFamily="34" charset="-34"/>
                      </a:endParaRPr>
                    </a:p>
                  </a:txBody>
                  <a:tcPr marL="121920" marR="121920" marT="45724" marB="45724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62000" y="428625"/>
            <a:ext cx="10972800" cy="10668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บำเหน็จตกทอด</a:t>
            </a:r>
          </a:p>
        </p:txBody>
      </p:sp>
      <p:pic>
        <p:nvPicPr>
          <p:cNvPr id="24582" name="Picture 6" descr="j0221843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1" y="1571626"/>
            <a:ext cx="29591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320800" y="1066800"/>
            <a:ext cx="9245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50000"/>
              </a:spcBef>
            </a:pPr>
            <a:endParaRPr lang="th-TH" altLang="th-TH" sz="3200" b="1">
              <a:latin typeface="Times New Roman" pitchFamily="18" charset="0"/>
            </a:endParaRPr>
          </a:p>
        </p:txBody>
      </p:sp>
      <p:sp>
        <p:nvSpPr>
          <p:cNvPr id="5" name="Rectangle 9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619251" y="1071563"/>
            <a:ext cx="9245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lang="th-TH" sz="6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บุตรที่ชอบด้วยกฎหมาย </a:t>
            </a:r>
          </a:p>
          <a:p>
            <a:pPr marL="342900" indent="-342900"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endParaRPr lang="th-TH" sz="800" dirty="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Clr>
                <a:srgbClr val="954197"/>
              </a:buClr>
              <a:buFont typeface="Wingdings" pitchFamily="2" charset="2"/>
              <a:buChar char="v"/>
              <a:defRPr/>
            </a:pP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บิดามารดาจดทะเบียนสมรสกัน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Clr>
                <a:srgbClr val="954197"/>
              </a:buClr>
              <a:buFont typeface="Wingdings" pitchFamily="2" charset="2"/>
              <a:buChar char="v"/>
              <a:defRPr/>
            </a:pP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บิดาจดทะเบียนรับรองบุตร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Clr>
                <a:srgbClr val="954197"/>
              </a:buClr>
              <a:buFont typeface="Wingdings" pitchFamily="2" charset="2"/>
              <a:buChar char="v"/>
              <a:defRPr/>
            </a:pP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บุตรบุญธรรม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50000"/>
              </a:spcBef>
              <a:buClr>
                <a:srgbClr val="954197"/>
              </a:buClr>
              <a:buFont typeface="Wingdings" pitchFamily="2" charset="2"/>
              <a:buChar char="v"/>
              <a:defRPr/>
            </a:pPr>
            <a:r>
              <a:rPr lang="th-TH" sz="3600" b="1" dirty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  <a:cs typeface="Cordia New" pitchFamily="34" charset="-34"/>
              </a:rPr>
              <a:t>  บุตรตามคำพิพากษาของศาล</a:t>
            </a:r>
          </a:p>
        </p:txBody>
      </p:sp>
      <p:pic>
        <p:nvPicPr>
          <p:cNvPr id="25604" name="รูปภาพ 6" descr="24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53500" y="4143375"/>
            <a:ext cx="2192867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1571625"/>
            <a:ext cx="11049000" cy="762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th-TH" sz="40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th-TH" u="sng" dirty="0">
                <a:solidFill>
                  <a:srgbClr val="4013BD"/>
                </a:solidFill>
              </a:rPr>
              <a:t>หนังสือแสดงเจตนาระบุตัวผู้รับบำเหน็จตกทอด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81001" y="2286000"/>
            <a:ext cx="10858500" cy="3500438"/>
          </a:xfrm>
        </p:spPr>
        <p:txBody>
          <a:bodyPr rtlCol="0">
            <a:normAutofit/>
          </a:bodyPr>
          <a:lstStyle/>
          <a:p>
            <a:pPr marL="265176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 </a:t>
            </a:r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แบบหนังสือแสดงเจตนาระบุตัวผู้รับบำเหน็จตกทอดตามแบบและวิธีการที่กระทรวงการคลังกำหนด</a:t>
            </a:r>
          </a:p>
          <a:p>
            <a:pPr marL="265176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 </a:t>
            </a:r>
            <a:r>
              <a:rPr lang="th-TH" sz="3600" b="1" dirty="0" smtClean="0">
                <a:solidFill>
                  <a:srgbClr val="FF0000"/>
                </a:solidFill>
                <a:latin typeface="Cordia New" pitchFamily="34" charset="-34"/>
              </a:rPr>
              <a:t>สำหรับข้าราชการ หรือผู้รับบำนาญ</a:t>
            </a:r>
          </a:p>
          <a:p>
            <a:pPr marL="265176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th-TH" sz="3600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 </a:t>
            </a:r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ระบุชื่อบุคคลธรรมดา ไม่เกิน 15 คน</a:t>
            </a:r>
          </a:p>
          <a:p>
            <a:pPr marL="265176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 ยื่นต่อเจ้าหน้าที่ </a:t>
            </a:r>
          </a:p>
          <a:p>
            <a:pPr marL="265176" indent="-18288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 2"/>
              <a:buChar char=""/>
              <a:defRPr/>
            </a:pPr>
            <a:r>
              <a:rPr lang="th-TH" sz="3600" b="1" dirty="0" smtClean="0">
                <a:solidFill>
                  <a:schemeClr val="tx2">
                    <a:lumMod val="50000"/>
                  </a:schemeClr>
                </a:solidFill>
                <a:latin typeface="Cordia New" pitchFamily="34" charset="-34"/>
              </a:rPr>
              <a:t> เก็บสำเนาหนังสือไว้ 1 ฉบับ</a:t>
            </a: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333751" y="5572125"/>
            <a:ext cx="52832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Blip>
                <a:blip r:embed="rId2"/>
              </a:buBlip>
            </a:pPr>
            <a:r>
              <a:rPr lang="th-TH" altLang="th-TH" sz="4800" b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th-TH" altLang="th-TH" sz="4800" b="1">
                <a:solidFill>
                  <a:srgbClr val="C00000"/>
                </a:solidFill>
                <a:latin typeface="Times New Roman" pitchFamily="18" charset="0"/>
              </a:rPr>
              <a:t>ใช้พินัยกรรมไม่ได้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1500" y="642938"/>
            <a:ext cx="10972800" cy="10668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บำเหน็จตกทอด</a:t>
            </a:r>
          </a:p>
        </p:txBody>
      </p:sp>
      <p:pic>
        <p:nvPicPr>
          <p:cNvPr id="26630" name="Picture 6" descr="j022184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7751" y="3571876"/>
            <a:ext cx="25527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รูปภาพ 1"/>
          <p:cNvPicPr>
            <a:picLocks noChangeAspect="1"/>
          </p:cNvPicPr>
          <p:nvPr/>
        </p:nvPicPr>
        <p:blipFill>
          <a:blip r:embed="rId2"/>
          <a:srcRect l="23334" t="12962" r="22499" b="5557"/>
          <a:stretch>
            <a:fillRect/>
          </a:stretch>
        </p:blipFill>
        <p:spPr bwMode="auto">
          <a:xfrm>
            <a:off x="804333" y="228600"/>
            <a:ext cx="10778067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รูปภาพ 1"/>
          <p:cNvPicPr>
            <a:picLocks noChangeAspect="1"/>
          </p:cNvPicPr>
          <p:nvPr/>
        </p:nvPicPr>
        <p:blipFill>
          <a:blip r:embed="rId2"/>
          <a:srcRect l="9166" t="18889" r="52499" b="11481"/>
          <a:stretch>
            <a:fillRect/>
          </a:stretch>
        </p:blipFill>
        <p:spPr bwMode="auto">
          <a:xfrm>
            <a:off x="2032000" y="228601"/>
            <a:ext cx="84328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320800" y="1752600"/>
            <a:ext cx="10191821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sz="10000" b="1" cap="all" dirty="0" smtClean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</a:rPr>
              <a:t>บำเหน็จค้ำประกัน</a:t>
            </a:r>
            <a:endParaRPr lang="th-TH" sz="10000" b="1" cap="all" dirty="0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  <p:pic>
        <p:nvPicPr>
          <p:cNvPr id="5" name="รูปภาพ 4" descr="2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493" y="4143380"/>
            <a:ext cx="2286016" cy="14539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72544304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D6A6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2263" y="327546"/>
            <a:ext cx="11163867" cy="2180523"/>
          </a:xfrm>
          <a:solidFill>
            <a:srgbClr val="FFCCCC"/>
          </a:solidFill>
        </p:spPr>
        <p:txBody>
          <a:bodyPr anchor="ctr"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แบบคำร้องขอรับหนังสือรับรองสิทธิในบำเหน็จตกทอดเพื่อใช้เป็นหลักทรัพย์ประกันการกู้เงิน</a:t>
            </a:r>
            <a:endParaRPr lang="th-TH" sz="4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  <a:hlinkClick r:id="rId3" action="ppaction://hlinkfile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261815" y="3057098"/>
            <a:ext cx="8175009" cy="38009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u="sng" dirty="0" smtClean="0">
                <a:solidFill>
                  <a:schemeClr val="tx1"/>
                </a:solidFill>
                <a:cs typeface="AngsanaUPC" pitchFamily="18" charset="-34"/>
              </a:rPr>
              <a:t>หลักฐานประกอบ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สำเนาบัตรประชาชน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สำเนาทะเบียนบ้าน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สำเนาสมุดบัญชีเงินฝากธนาคาร</a:t>
            </a:r>
            <a:endParaRPr lang="th-TH" sz="3200" dirty="0" smtClean="0">
              <a:solidFill>
                <a:schemeClr val="tx1"/>
              </a:solidFill>
              <a:cs typeface="AngsanaUPC" pitchFamily="18" charset="-34"/>
            </a:endParaRPr>
          </a:p>
          <a:p>
            <a:pPr algn="ctr"/>
            <a:r>
              <a:rPr lang="en-US" sz="3200" dirty="0" smtClean="0">
                <a:cs typeface="AngsanaUPC" pitchFamily="18" charset="-34"/>
              </a:rPr>
              <a:t>s</a:t>
            </a:r>
            <a:endParaRPr lang="en-US" sz="3200" dirty="0">
              <a:cs typeface="AngsanaUPC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777922" y="2103120"/>
            <a:ext cx="10754439" cy="47207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u="sng" dirty="0" smtClean="0">
                <a:solidFill>
                  <a:schemeClr val="tx1"/>
                </a:solidFill>
                <a:cs typeface="AngsanaUPC" pitchFamily="18" charset="-34"/>
              </a:rPr>
              <a:t>หลักฐานประกอบ (อย่างละ 1 ชุด)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สำเนาบัตรประชาชน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สำเนาทะเบียนบ้าน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สำเนาหน้าสมุดบัญชีเงินฝาก</a:t>
            </a: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ธนาคาร</a:t>
            </a:r>
            <a:endParaRPr lang="en-US" sz="4000" b="1" dirty="0" smtClean="0">
              <a:solidFill>
                <a:schemeClr val="tx1"/>
              </a:solidFill>
              <a:cs typeface="AngsanaUPC" pitchFamily="18" charset="-34"/>
            </a:endParaRPr>
          </a:p>
          <a:p>
            <a:pPr marL="742950" indent="-742950"/>
            <a:r>
              <a:rPr lang="en-US" sz="4000" b="1" dirty="0" smtClean="0">
                <a:solidFill>
                  <a:schemeClr val="tx1"/>
                </a:solidFill>
                <a:cs typeface="AngsanaUPC" pitchFamily="18" charset="-34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cs typeface="AngsanaUPC" pitchFamily="18" charset="-34"/>
              </a:rPr>
              <a:t>  </a:t>
            </a: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    </a:t>
            </a:r>
            <a:r>
              <a:rPr lang="th-TH" sz="2000" b="1" dirty="0" smtClean="0">
                <a:solidFill>
                  <a:schemeClr val="tx1"/>
                </a:solidFill>
                <a:cs typeface="AngsanaUPC" pitchFamily="18" charset="-34"/>
              </a:rPr>
              <a:t>(กรณีไปรับหนังสือรับรองด้วยตนเอง การเงินคีย์ข้อมูลเข้าระบบในช่วงเช้าส่งให้คลังจังหวัด ถ้าท่านคลังอยู่ ก็สามารถไปรับหนังสือรับรองได้เลยในช่วงบ่าย หรือกรณีไม่ไปรับหนังสือรับรองด้วยตนเอง สำนักงานคลังจังหวัดก็จะดำเนินการจัดส่งเอกสารให้ตามที่อยู่ที่ระบุไว้ในระบบ)</a:t>
            </a:r>
            <a:endParaRPr lang="th-TH" sz="3200" dirty="0" smtClean="0">
              <a:solidFill>
                <a:schemeClr val="tx1"/>
              </a:solidFill>
              <a:cs typeface="AngsanaUPC" pitchFamily="18" charset="-34"/>
            </a:endParaRPr>
          </a:p>
          <a:p>
            <a:pPr algn="ctr"/>
            <a:r>
              <a:rPr lang="en-US" sz="3200" dirty="0" smtClean="0">
                <a:cs typeface="AngsanaUPC" pitchFamily="18" charset="-34"/>
              </a:rPr>
              <a:t>s</a:t>
            </a:r>
            <a:endParaRPr lang="en-US" sz="3200" dirty="0"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7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3261815" y="3057098"/>
            <a:ext cx="8175009" cy="38009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u="sng" dirty="0" smtClean="0">
                <a:solidFill>
                  <a:schemeClr val="tx1"/>
                </a:solidFill>
                <a:cs typeface="AngsanaUPC" pitchFamily="18" charset="-34"/>
              </a:rPr>
              <a:t>หลักฐานประกอบ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สำเนาบัตรประชาชน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สำเนาทะเบียนบ้าน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สำเนาสมุดบัญชีเงินฝากธนาคาร</a:t>
            </a:r>
            <a:endParaRPr lang="th-TH" sz="3200" dirty="0" smtClean="0">
              <a:solidFill>
                <a:schemeClr val="tx1"/>
              </a:solidFill>
              <a:cs typeface="AngsanaUPC" pitchFamily="18" charset="-34"/>
            </a:endParaRPr>
          </a:p>
          <a:p>
            <a:pPr algn="ctr"/>
            <a:r>
              <a:rPr lang="en-US" sz="3200" dirty="0" smtClean="0">
                <a:cs typeface="AngsanaUPC" pitchFamily="18" charset="-34"/>
              </a:rPr>
              <a:t>s</a:t>
            </a:r>
            <a:endParaRPr lang="en-US" sz="3200" dirty="0">
              <a:cs typeface="AngsanaUPC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50376" y="2879679"/>
            <a:ext cx="11464119" cy="3978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u="sng" dirty="0" smtClean="0">
                <a:solidFill>
                  <a:schemeClr val="tx1"/>
                </a:solidFill>
                <a:cs typeface="AngsanaUPC" pitchFamily="18" charset="-34"/>
              </a:rPr>
              <a:t>หลักฐานประกอบ (จำนวนอย่างละ 2 ชุด)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สำเนาบัตรประชาชน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สำเนาหน้าสมุดบัญชีเงินฝากธนาคาร</a:t>
            </a:r>
          </a:p>
          <a:p>
            <a:pPr marL="742950" indent="-742950">
              <a:buAutoNum type="arabicPeriod"/>
            </a:pPr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สำเนาประกาศจังหวัดอุทัยธานี เรื่อง ลูกจ้างประจำพ้นจากราชการเพราะครบเกษียณอายุเมื่อสิ้นปีงบประมาณ 2563</a:t>
            </a:r>
            <a:endParaRPr lang="th-TH" sz="3200" dirty="0" smtClean="0">
              <a:solidFill>
                <a:schemeClr val="tx1"/>
              </a:solidFill>
              <a:cs typeface="AngsanaUPC" pitchFamily="18" charset="-34"/>
            </a:endParaRPr>
          </a:p>
          <a:p>
            <a:pPr algn="ctr"/>
            <a:r>
              <a:rPr lang="en-US" sz="3200" dirty="0" smtClean="0">
                <a:cs typeface="AngsanaUPC" pitchFamily="18" charset="-34"/>
              </a:rPr>
              <a:t>s</a:t>
            </a:r>
            <a:endParaRPr lang="en-US" sz="3200" dirty="0">
              <a:cs typeface="AngsanaUPC" pitchFamily="18" charset="-34"/>
            </a:endParaRPr>
          </a:p>
        </p:txBody>
      </p:sp>
      <p:sp>
        <p:nvSpPr>
          <p:cNvPr id="7" name="ชื่อเรื่อง 1"/>
          <p:cNvSpPr>
            <a:spLocks noGrp="1"/>
          </p:cNvSpPr>
          <p:nvPr>
            <p:ph type="ctrTitle"/>
          </p:nvPr>
        </p:nvSpPr>
        <p:spPr>
          <a:xfrm>
            <a:off x="532265" y="204716"/>
            <a:ext cx="11191162" cy="2743199"/>
          </a:xfrm>
          <a:solidFill>
            <a:srgbClr val="FFCCCC"/>
          </a:solidFill>
        </p:spPr>
        <p:txBody>
          <a:bodyPr anchor="ctr">
            <a:normAutofit/>
          </a:bodyPr>
          <a:lstStyle/>
          <a:p>
            <a:pPr algn="ctr"/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แบบฟอร์มขอรับเงินกองทุน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“</a:t>
            </a:r>
            <a:r>
              <a:rPr lang="th-TH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กสจ.</a:t>
            </a:r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 (</a:t>
            </a:r>
            <a:r>
              <a:rPr lang="th-TH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กสจ.</a:t>
            </a:r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 004/1)</a:t>
            </a:r>
            <a:b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</a:br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 สำหรับลูกจ้างประจำ (ภายในวันที่ 31 สิงหาคม ของทุกปี)</a:t>
            </a:r>
            <a:endParaRPr lang="th-TH" sz="4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7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36766" y="207640"/>
            <a:ext cx="11218460" cy="1817103"/>
          </a:xfrm>
          <a:solidFill>
            <a:srgbClr val="FFCCCC"/>
          </a:solidFill>
        </p:spPr>
        <p:txBody>
          <a:bodyPr anchor="ctr">
            <a:normAutofit/>
          </a:bodyPr>
          <a:lstStyle/>
          <a:p>
            <a:pPr algn="ctr"/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แบบฟอร์มการชำระเงินค่าฌาปนกิจสงเคราะห์ของ</a:t>
            </a:r>
            <a:b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</a:br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กระทรวงสาธารณสุข</a:t>
            </a:r>
            <a:endParaRPr lang="th-TH" sz="4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  <a:hlinkClick r:id="rId2" action="ppaction://hlinkfile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45911" y="2050869"/>
            <a:ext cx="11327641" cy="48071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ctr"/>
            <a:r>
              <a:rPr lang="th-TH" sz="3200" b="1" dirty="0" smtClean="0">
                <a:solidFill>
                  <a:schemeClr val="tx1"/>
                </a:solidFill>
                <a:cs typeface="AngsanaUPC" pitchFamily="18" charset="-34"/>
              </a:rPr>
              <a:t>ให้ผู้รับบำนาญที่อายุ 60 ปี ชำระเงินค่าฌาปนกิจสงเคราะห์จำนวน 1,500 บาท </a:t>
            </a:r>
          </a:p>
          <a:p>
            <a:pPr marL="742950" indent="-742950"/>
            <a:r>
              <a:rPr lang="th-TH" sz="3200" b="1" dirty="0" smtClean="0">
                <a:solidFill>
                  <a:schemeClr val="tx1"/>
                </a:solidFill>
                <a:cs typeface="AngsanaUPC" pitchFamily="18" charset="-34"/>
              </a:rPr>
              <a:t>เป็นครั้งสุดท้ายจนกว่าจะเสียชีวิต ซึ่งการชำระเงินจะมี 2 ช่องทางคือ</a:t>
            </a:r>
          </a:p>
          <a:p>
            <a:pPr marL="742950" indent="-742950"/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         </a:t>
            </a:r>
            <a:r>
              <a:rPr lang="th-TH" sz="3000" b="1" dirty="0" smtClean="0">
                <a:solidFill>
                  <a:schemeClr val="tx1"/>
                </a:solidFill>
                <a:cs typeface="AngsanaUPC" pitchFamily="18" charset="-34"/>
              </a:rPr>
              <a:t>1. ชำระตามแบบฟอร์ม ที่สำนักงานฌาปนกิจสงเคราะห์กำหนดให้ โดยไปชำระที่ธนาคาร</a:t>
            </a:r>
          </a:p>
          <a:p>
            <a:pPr marL="742950" indent="-742950"/>
            <a:r>
              <a:rPr lang="th-TH" sz="3000" b="1" dirty="0" smtClean="0">
                <a:solidFill>
                  <a:schemeClr val="tx1"/>
                </a:solidFill>
                <a:cs typeface="AngsanaUPC" pitchFamily="18" charset="-34"/>
              </a:rPr>
              <a:t>           2.  ชำระผ่าน </a:t>
            </a:r>
            <a:r>
              <a:rPr lang="en-US" sz="3000" b="1" dirty="0" err="1" smtClean="0">
                <a:solidFill>
                  <a:schemeClr val="tx1"/>
                </a:solidFill>
                <a:cs typeface="AngsanaUPC" pitchFamily="18" charset="-34"/>
              </a:rPr>
              <a:t>Krungthai</a:t>
            </a:r>
            <a:r>
              <a:rPr lang="en-US" sz="3000" b="1" dirty="0" smtClean="0">
                <a:solidFill>
                  <a:schemeClr val="tx1"/>
                </a:solidFill>
                <a:cs typeface="AngsanaUPC" pitchFamily="18" charset="-34"/>
              </a:rPr>
              <a:t> Next</a:t>
            </a:r>
            <a:r>
              <a:rPr lang="th-TH" sz="3000" b="1" dirty="0" smtClean="0">
                <a:solidFill>
                  <a:schemeClr val="tx1"/>
                </a:solidFill>
                <a:cs typeface="AngsanaUPC" pitchFamily="18" charset="-34"/>
              </a:rPr>
              <a:t> โดยไปที่หัวข้อจ่ายเงิน ไปยังหมวดหมู่ ค้นหารหัสหน่วยงาน สำนักงาน </a:t>
            </a:r>
            <a:r>
              <a:rPr lang="th-TH" sz="3000" b="1" dirty="0" err="1" smtClean="0">
                <a:solidFill>
                  <a:schemeClr val="tx1"/>
                </a:solidFill>
                <a:cs typeface="AngsanaUPC" pitchFamily="18" charset="-34"/>
              </a:rPr>
              <a:t>ฌกส.</a:t>
            </a:r>
            <a:r>
              <a:rPr lang="th-TH" sz="3000" b="1" dirty="0" smtClean="0">
                <a:solidFill>
                  <a:schemeClr val="tx1"/>
                </a:solidFill>
                <a:cs typeface="AngsanaUPC" pitchFamily="18" charset="-34"/>
              </a:rPr>
              <a:t> 90144 แล้วใส่เลขที่บัตรประจำตัวประชาชน 13 หลัก  เลขทะเบียนสมาชิก 6 หลัก (หากมีเลขทะเบียนไม่ครบ 6 หลัก ให้เพิ่มเลข 0 ด้านหน้า) และหมายเลขโทรศัพท์ ฟรีค่าธรรมเนียม </a:t>
            </a:r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เมื่อชำระเงินเรียบร้อยแล้ว กรุณาเก็บสำเนาใบนำฝากไว้เป็น</a:t>
            </a:r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หลักฐาน</a:t>
            </a:r>
          </a:p>
          <a:p>
            <a:pPr marL="742950" indent="-742950"/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เบอร์ติดต่อ</a:t>
            </a:r>
            <a:r>
              <a:rPr lang="en-US" sz="3000" b="1" dirty="0" smtClean="0">
                <a:solidFill>
                  <a:srgbClr val="FF0000"/>
                </a:solidFill>
                <a:cs typeface="AngsanaUPC" pitchFamily="18" charset="-34"/>
              </a:rPr>
              <a:t>: </a:t>
            </a:r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   </a:t>
            </a:r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- ฝ่ายทะเบียน  094-874-0222  </a:t>
            </a:r>
          </a:p>
          <a:p>
            <a:pPr marL="742950" indent="-742950"/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	</a:t>
            </a:r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	          - ฝ่ายชำระเงินสงเคราะห์  094-8740111, 094-8740333</a:t>
            </a:r>
          </a:p>
          <a:p>
            <a:pPr marL="742950" indent="-742950"/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	</a:t>
            </a:r>
            <a:r>
              <a:rPr lang="th-TH" sz="3000" b="1" dirty="0" smtClean="0">
                <a:solidFill>
                  <a:srgbClr val="FF0000"/>
                </a:solidFill>
                <a:cs typeface="AngsanaUPC" pitchFamily="18" charset="-34"/>
              </a:rPr>
              <a:t>	          - ฝ่ายใบสำคัญและผู้รับผลประโยชน์ 02-5899107-10 ต่อ 121-124</a:t>
            </a:r>
            <a:endParaRPr lang="en-US" sz="3000" dirty="0">
              <a:solidFill>
                <a:srgbClr val="FF0000"/>
              </a:solidFill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7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714500" y="357188"/>
            <a:ext cx="944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h-TH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ngsanaUPC" pitchFamily="18" charset="-34"/>
              </a:rPr>
              <a:t>สิทธิประโยชน์ของผู้เลือก</a:t>
            </a:r>
            <a:r>
              <a:rPr lang="th-T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ngsanaUPC" pitchFamily="18" charset="-34"/>
              </a:rPr>
              <a:t>รับบำเหน็จ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66751" y="1357314"/>
            <a:ext cx="11055349" cy="5214937"/>
            <a:chOff x="528" y="1152"/>
            <a:chExt cx="5088" cy="3072"/>
          </a:xfrm>
        </p:grpSpPr>
        <p:pic>
          <p:nvPicPr>
            <p:cNvPr id="54276" name="Picture 4" descr="C:\Program Files\Common Files\Microsoft Shared\Clipart\cagcat50\pe01832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1536"/>
              <a:ext cx="1968" cy="196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155" name="AutoShape 5"/>
            <p:cNvSpPr>
              <a:spLocks noChangeArrowheads="1"/>
            </p:cNvSpPr>
            <p:nvPr/>
          </p:nvSpPr>
          <p:spPr bwMode="auto">
            <a:xfrm>
              <a:off x="672" y="1296"/>
              <a:ext cx="1488" cy="624"/>
            </a:xfrm>
            <a:prstGeom prst="wedgeRoundRectCallout">
              <a:avLst>
                <a:gd name="adj1" fmla="val 46440"/>
                <a:gd name="adj2" fmla="val 68750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759" y="1354"/>
              <a:ext cx="130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20000"/>
                </a:spcBef>
                <a:defRPr/>
              </a:pPr>
              <a:r>
                <a:rPr lang="th-TH" sz="2900" b="1" dirty="0">
                  <a:latin typeface="Times New Roman" pitchFamily="18" charset="0"/>
                  <a:cs typeface="+mj-cs"/>
                </a:rPr>
                <a:t>บำเหน็จ / เงิน กบข.</a:t>
              </a:r>
              <a:r>
                <a:rPr lang="en-US" sz="2900" b="1" dirty="0">
                  <a:latin typeface="Times New Roman" pitchFamily="18" charset="0"/>
                  <a:cs typeface="+mj-cs"/>
                </a:rPr>
                <a:t> </a:t>
              </a:r>
              <a:endParaRPr lang="th-TH" sz="2900" b="1" dirty="0">
                <a:latin typeface="Times New Roman" pitchFamily="18" charset="0"/>
                <a:cs typeface="+mj-cs"/>
              </a:endParaRPr>
            </a:p>
          </p:txBody>
        </p:sp>
        <p:sp>
          <p:nvSpPr>
            <p:cNvPr id="6157" name="AutoShape 7"/>
            <p:cNvSpPr>
              <a:spLocks noChangeArrowheads="1"/>
            </p:cNvSpPr>
            <p:nvPr/>
          </p:nvSpPr>
          <p:spPr bwMode="auto">
            <a:xfrm>
              <a:off x="528" y="2208"/>
              <a:ext cx="1488" cy="816"/>
            </a:xfrm>
            <a:prstGeom prst="wedgeRoundRectCallout">
              <a:avLst>
                <a:gd name="adj1" fmla="val 67069"/>
                <a:gd name="adj2" fmla="val -17278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6158" name="Text Box 8"/>
            <p:cNvSpPr txBox="1">
              <a:spLocks noChangeArrowheads="1"/>
            </p:cNvSpPr>
            <p:nvPr/>
          </p:nvSpPr>
          <p:spPr bwMode="auto">
            <a:xfrm>
              <a:off x="576" y="2256"/>
              <a:ext cx="148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th-TH" altLang="th-TH" sz="2400" b="1">
                  <a:latin typeface="Cordia New" pitchFamily="34" charset="-34"/>
                  <a:cs typeface="Cordia New" pitchFamily="34" charset="-34"/>
                </a:rPr>
                <a:t>เงินช่วยค่าครองชีพ            ผู้รับเบี้ยหวัดบำนาญ (ช.ค.บ.)</a:t>
              </a:r>
            </a:p>
          </p:txBody>
        </p:sp>
        <p:sp>
          <p:nvSpPr>
            <p:cNvPr id="6159" name="AutoShape 9"/>
            <p:cNvSpPr>
              <a:spLocks noChangeArrowheads="1"/>
            </p:cNvSpPr>
            <p:nvPr/>
          </p:nvSpPr>
          <p:spPr bwMode="auto">
            <a:xfrm>
              <a:off x="816" y="3312"/>
              <a:ext cx="1488" cy="624"/>
            </a:xfrm>
            <a:prstGeom prst="wedgeRoundRectCallout">
              <a:avLst>
                <a:gd name="adj1" fmla="val 51208"/>
                <a:gd name="adj2" fmla="val -79329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4282" name="Text Box 10"/>
            <p:cNvSpPr txBox="1">
              <a:spLocks noChangeArrowheads="1"/>
            </p:cNvSpPr>
            <p:nvPr/>
          </p:nvSpPr>
          <p:spPr bwMode="auto">
            <a:xfrm>
              <a:off x="890" y="3458"/>
              <a:ext cx="1469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บำเหน็จตกทอด</a:t>
              </a:r>
            </a:p>
          </p:txBody>
        </p:sp>
        <p:sp>
          <p:nvSpPr>
            <p:cNvPr id="6161" name="AutoShape 11"/>
            <p:cNvSpPr>
              <a:spLocks noChangeArrowheads="1"/>
            </p:cNvSpPr>
            <p:nvPr/>
          </p:nvSpPr>
          <p:spPr bwMode="auto">
            <a:xfrm>
              <a:off x="3840" y="1152"/>
              <a:ext cx="1488" cy="624"/>
            </a:xfrm>
            <a:prstGeom prst="wedgeRoundRectCallout">
              <a:avLst>
                <a:gd name="adj1" fmla="val -61759"/>
                <a:gd name="adj2" fmla="val 47116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6162" name="AutoShape 12"/>
            <p:cNvSpPr>
              <a:spLocks noChangeArrowheads="1"/>
            </p:cNvSpPr>
            <p:nvPr/>
          </p:nvSpPr>
          <p:spPr bwMode="auto">
            <a:xfrm>
              <a:off x="4128" y="2064"/>
              <a:ext cx="1488" cy="624"/>
            </a:xfrm>
            <a:prstGeom prst="wedgeRoundRectCallout">
              <a:avLst>
                <a:gd name="adj1" fmla="val -68144"/>
                <a:gd name="adj2" fmla="val -3528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6163" name="AutoShape 13"/>
            <p:cNvSpPr>
              <a:spLocks noChangeArrowheads="1"/>
            </p:cNvSpPr>
            <p:nvPr/>
          </p:nvSpPr>
          <p:spPr bwMode="auto">
            <a:xfrm>
              <a:off x="3936" y="2784"/>
              <a:ext cx="1488" cy="624"/>
            </a:xfrm>
            <a:prstGeom prst="wedgeRoundRectCallout">
              <a:avLst>
                <a:gd name="adj1" fmla="val -71843"/>
                <a:gd name="adj2" fmla="val -46315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6164" name="AutoShape 14"/>
            <p:cNvSpPr>
              <a:spLocks noChangeArrowheads="1"/>
            </p:cNvSpPr>
            <p:nvPr/>
          </p:nvSpPr>
          <p:spPr bwMode="auto">
            <a:xfrm>
              <a:off x="3312" y="3504"/>
              <a:ext cx="1680" cy="720"/>
            </a:xfrm>
            <a:prstGeom prst="wedgeRoundRectCallout">
              <a:avLst>
                <a:gd name="adj1" fmla="val -41130"/>
                <a:gd name="adj2" fmla="val -71111"/>
                <a:gd name="adj3" fmla="val 16667"/>
              </a:avLst>
            </a:prstGeom>
            <a:solidFill>
              <a:srgbClr val="FF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</a:pPr>
              <a:endParaRPr lang="th-TH" altLang="th-TH" sz="3200" b="1">
                <a:latin typeface="Times New Roman" pitchFamily="18" charset="0"/>
                <a:cs typeface="AngsanaUPC" pitchFamily="18" charset="-34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3936" y="1248"/>
              <a:ext cx="152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บำเหน็จดำรงชีพ</a:t>
              </a:r>
            </a:p>
          </p:txBody>
        </p:sp>
        <p:sp>
          <p:nvSpPr>
            <p:cNvPr id="6166" name="Text Box 16"/>
            <p:cNvSpPr txBox="1">
              <a:spLocks noChangeArrowheads="1"/>
            </p:cNvSpPr>
            <p:nvPr/>
          </p:nvSpPr>
          <p:spPr bwMode="auto">
            <a:xfrm>
              <a:off x="4224" y="2160"/>
              <a:ext cx="1296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th-TH" altLang="th-TH" sz="3200" b="1">
                  <a:latin typeface="Cordia New" pitchFamily="34" charset="-34"/>
                  <a:cs typeface="Cordia New" pitchFamily="34" charset="-34"/>
                </a:rPr>
                <a:t>การศึกษาบุตร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4032" y="2880"/>
              <a:ext cx="1505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ค่ารักษาพยาบาล</a:t>
              </a:r>
            </a:p>
          </p:txBody>
        </p:sp>
        <p:sp>
          <p:nvSpPr>
            <p:cNvPr id="54290" name="Text Box 18"/>
            <p:cNvSpPr txBox="1">
              <a:spLocks noChangeArrowheads="1"/>
            </p:cNvSpPr>
            <p:nvPr/>
          </p:nvSpPr>
          <p:spPr bwMode="auto">
            <a:xfrm>
              <a:off x="3258" y="3542"/>
              <a:ext cx="1790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ts val="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เงินช่วยพิเศษ      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r>
                <a:rPr lang="th-TH" sz="3200" b="1" dirty="0">
                  <a:latin typeface="Times New Roman" pitchFamily="18" charset="0"/>
                  <a:cs typeface="+mj-cs"/>
                </a:rPr>
                <a:t>กรณีถึงแก่ความตาย</a:t>
              </a:r>
            </a:p>
          </p:txBody>
        </p:sp>
      </p:grpSp>
      <p:sp>
        <p:nvSpPr>
          <p:cNvPr id="19" name="คูณ 18"/>
          <p:cNvSpPr/>
          <p:nvPr/>
        </p:nvSpPr>
        <p:spPr>
          <a:xfrm>
            <a:off x="8858251" y="1357313"/>
            <a:ext cx="1219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/>
          </a:p>
        </p:txBody>
      </p:sp>
      <p:sp>
        <p:nvSpPr>
          <p:cNvPr id="20" name="คูณ 19"/>
          <p:cNvSpPr/>
          <p:nvPr/>
        </p:nvSpPr>
        <p:spPr>
          <a:xfrm>
            <a:off x="9334500" y="2928938"/>
            <a:ext cx="1219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/>
          </a:p>
        </p:txBody>
      </p:sp>
      <p:sp>
        <p:nvSpPr>
          <p:cNvPr id="21" name="คูณ 20"/>
          <p:cNvSpPr/>
          <p:nvPr/>
        </p:nvSpPr>
        <p:spPr>
          <a:xfrm>
            <a:off x="9029700" y="4102100"/>
            <a:ext cx="1219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/>
          </a:p>
        </p:txBody>
      </p:sp>
      <p:sp>
        <p:nvSpPr>
          <p:cNvPr id="22" name="คูณ 21"/>
          <p:cNvSpPr/>
          <p:nvPr/>
        </p:nvSpPr>
        <p:spPr>
          <a:xfrm>
            <a:off x="7535333" y="5641975"/>
            <a:ext cx="1219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/>
          </a:p>
        </p:txBody>
      </p:sp>
      <p:sp>
        <p:nvSpPr>
          <p:cNvPr id="23" name="คูณ 22"/>
          <p:cNvSpPr/>
          <p:nvPr/>
        </p:nvSpPr>
        <p:spPr>
          <a:xfrm>
            <a:off x="1987551" y="5133975"/>
            <a:ext cx="1219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/>
          </a:p>
        </p:txBody>
      </p:sp>
      <p:sp>
        <p:nvSpPr>
          <p:cNvPr id="24" name="คูณ 23"/>
          <p:cNvSpPr/>
          <p:nvPr/>
        </p:nvSpPr>
        <p:spPr>
          <a:xfrm>
            <a:off x="1809751" y="3357563"/>
            <a:ext cx="1219200" cy="9144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45910" y="327547"/>
            <a:ext cx="11218460" cy="1610435"/>
          </a:xfrm>
          <a:solidFill>
            <a:srgbClr val="FFCCCC"/>
          </a:solidFill>
        </p:spPr>
        <p:txBody>
          <a:bodyPr anchor="ctr">
            <a:normAutofit/>
          </a:bodyPr>
          <a:lstStyle/>
          <a:p>
            <a:pPr algn="ctr"/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แบบคำร้องขอรับเงินสงเคราะห์ กรณีสมาชิก </a:t>
            </a:r>
            <a:r>
              <a:rPr lang="th-TH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ฌกส.</a:t>
            </a:r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 เสียชีวิต</a:t>
            </a:r>
            <a:endParaRPr lang="th-TH" sz="48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  <a:hlinkClick r:id="rId2" action="ppaction://hlinkfile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09683" y="1815152"/>
            <a:ext cx="10959153" cy="47767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u="sng" dirty="0" smtClean="0">
              <a:solidFill>
                <a:schemeClr val="tx1"/>
              </a:solidFill>
              <a:cs typeface="AngsanaUPC" pitchFamily="18" charset="-34"/>
            </a:endParaRPr>
          </a:p>
          <a:p>
            <a:pPr algn="ctr"/>
            <a:r>
              <a:rPr lang="th-TH" b="1" u="sng" dirty="0" smtClean="0">
                <a:solidFill>
                  <a:schemeClr val="tx1"/>
                </a:solidFill>
                <a:cs typeface="AngsanaUPC" pitchFamily="18" charset="-34"/>
              </a:rPr>
              <a:t>หลักฐานประกอบ (จำนวนอย่างละ 2 ชุด)</a:t>
            </a: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สำเนาทะเบียนบ้านผู้รับผลประโยชน์</a:t>
            </a: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สำเนาบัตรประชาชนผู้รับผลประโยชน์</a:t>
            </a: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สำเนาหน้าสมุดบัญชีเงินฝากธนาคารกรุงไทย/ไทยพาณิชย์</a:t>
            </a:r>
            <a:endParaRPr lang="en-US" b="1" dirty="0" smtClean="0">
              <a:solidFill>
                <a:schemeClr val="tx1"/>
              </a:solidFill>
              <a:cs typeface="AngsanaUPC" pitchFamily="18" charset="-34"/>
            </a:endParaRP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สำเนาใบ</a:t>
            </a:r>
            <a:r>
              <a:rPr lang="th-TH" b="1" dirty="0" err="1" smtClean="0">
                <a:solidFill>
                  <a:schemeClr val="tx1"/>
                </a:solidFill>
                <a:cs typeface="AngsanaUPC" pitchFamily="18" charset="-34"/>
              </a:rPr>
              <a:t>มรณ</a:t>
            </a: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บัตรของผู้เสียชีวิต</a:t>
            </a: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สำเนาทะเบียนบ้านของ ผู้เสียชีวิตประทับตรา </a:t>
            </a:r>
            <a:r>
              <a:rPr lang="en-US" b="1" dirty="0" smtClean="0">
                <a:solidFill>
                  <a:schemeClr val="tx1"/>
                </a:solidFill>
                <a:cs typeface="AngsanaUPC" pitchFamily="18" charset="-34"/>
              </a:rPr>
              <a:t>“</a:t>
            </a: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ตาย</a:t>
            </a:r>
            <a:r>
              <a:rPr lang="en-US" b="1" dirty="0" smtClean="0">
                <a:solidFill>
                  <a:schemeClr val="tx1"/>
                </a:solidFill>
                <a:cs typeface="AngsanaUPC" pitchFamily="18" charset="-34"/>
              </a:rPr>
              <a:t>”</a:t>
            </a: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หนังสือสำคัญแสดงการเป็นสมาชิก (ต้นฉบับ)</a:t>
            </a: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หนังสือรับรองการตาย</a:t>
            </a: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สำเนาหนังสือรับรองการตาย</a:t>
            </a:r>
          </a:p>
          <a:p>
            <a:pPr marL="742950" indent="-742950">
              <a:buAutoNum type="arabicPeriod"/>
            </a:pPr>
            <a:r>
              <a:rPr lang="th-TH" b="1" dirty="0" smtClean="0">
                <a:solidFill>
                  <a:schemeClr val="tx1"/>
                </a:solidFill>
                <a:cs typeface="AngsanaUPC" pitchFamily="18" charset="-34"/>
              </a:rPr>
              <a:t>สำเนาใบสำคัญการสมรส (กรณีคู่สมรสยังมีชีวิตอยู่)</a:t>
            </a:r>
            <a:endParaRPr lang="en-US" b="1" dirty="0" smtClean="0">
              <a:solidFill>
                <a:schemeClr val="tx1"/>
              </a:solidFill>
              <a:cs typeface="AngsanaUPC" pitchFamily="18" charset="-34"/>
            </a:endParaRPr>
          </a:p>
          <a:p>
            <a:pPr marL="742950" indent="-742950">
              <a:buAutoNum type="arabicPeriod"/>
            </a:pPr>
            <a:endParaRPr lang="th-TH" dirty="0" smtClean="0">
              <a:solidFill>
                <a:schemeClr val="tx1"/>
              </a:solidFill>
              <a:cs typeface="AngsanaUPC" pitchFamily="18" charset="-34"/>
            </a:endParaRPr>
          </a:p>
          <a:p>
            <a:pPr algn="ctr"/>
            <a:r>
              <a:rPr lang="en-US" dirty="0" smtClean="0">
                <a:cs typeface="AngsanaUPC" pitchFamily="18" charset="-34"/>
              </a:rPr>
              <a:t>s</a:t>
            </a:r>
            <a:endParaRPr lang="en-US" dirty="0"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7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32263" y="272955"/>
            <a:ext cx="11218460" cy="2115403"/>
          </a:xfrm>
          <a:solidFill>
            <a:srgbClr val="FFCCCC"/>
          </a:solidFill>
        </p:spPr>
        <p:txBody>
          <a:bodyPr anchor="ctr">
            <a:normAutofit/>
          </a:bodyPr>
          <a:lstStyle/>
          <a:p>
            <a:pPr algn="ctr"/>
            <a: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  <a:t>แบบแจ้งข้อมูลการรับโอน</a:t>
            </a:r>
            <a:br>
              <a:rPr lang="th-TH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hlinkClick r:id="rId2" action="ppaction://hlinkfile"/>
              </a:rPr>
            </a:b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UPC" pitchFamily="18" charset="-34"/>
                <a:cs typeface="AngsanaUPC" pitchFamily="18" charset="-34"/>
                <a:hlinkClick r:id="rId2" action="ppaction://hlinkfile"/>
              </a:rPr>
              <a:t>KTB CORPORATE ONLINE</a:t>
            </a:r>
            <a:endParaRPr lang="th-TH" sz="4800" b="1" dirty="0">
              <a:solidFill>
                <a:schemeClr val="tx1">
                  <a:lumMod val="95000"/>
                  <a:lumOff val="5000"/>
                </a:schemeClr>
              </a:solidFill>
              <a:latin typeface="AngsanaUPC" pitchFamily="18" charset="-34"/>
              <a:cs typeface="AngsanaUPC" pitchFamily="18" charset="-34"/>
              <a:hlinkClick r:id="rId2" action="ppaction://hlinkfile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477672" y="2456597"/>
            <a:ext cx="10890913" cy="42035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th-TH" sz="4000" b="1" dirty="0" smtClean="0">
                <a:solidFill>
                  <a:schemeClr val="tx1"/>
                </a:solidFill>
                <a:cs typeface="AngsanaUPC" pitchFamily="18" charset="-34"/>
              </a:rPr>
              <a:t>			ให้ผู้รับบำนาญที่เกษียณอายุราชการเขียนแบบฟอร์มเพื่อไว้สำหรับกรณีมีเบิกเงินสวัสดิการเกี่ยวกับการรักษาพยาบาลและเบิกเงินสวัสดิการเกี่ยวกับการศึกษาบุตร เพื่อความสะดวกในการโอนเงินเข้าบัญชี โดยใช้    สำเนาหน้าสมุดบัญชีเงินฝากธนาคารแนบแบบฟอร์มนี้  หากมีการเปลี่ยนแปลง เลขที่บัญชีและหมายเลขโทรศัพท์ ให้แจ้งที่งานการเงินสำนักงานสาธารณสุขจังหวัดอุทัยธานีทราบด้วย</a:t>
            </a:r>
            <a:endParaRPr lang="en-US" sz="3200" dirty="0">
              <a:solidFill>
                <a:srgbClr val="FF0000"/>
              </a:solidFill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7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2" action="ppaction://hlinkfile"/>
              </a:rPr>
              <a:t>การเบิกเงินสวัสดิการเกี่ยวกับการรักษาพยาบาล</a:t>
            </a:r>
            <a:endParaRPr lang="th-TH" sz="6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  <a:hlinkClick r:id="rId2" action="ppaction://hlinkfile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10716491" cy="4873752"/>
          </a:xfrm>
        </p:spPr>
        <p:txBody>
          <a:bodyPr>
            <a:normAutofit fontScale="92500" lnSpcReduction="20000"/>
          </a:bodyPr>
          <a:lstStyle/>
          <a:p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การเบิกเงินสวัสดิการเกี่ยวกับการรักษาพยาบาล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สำหรับผู้เกษียณอายุราชการ  ถ้ายังเบิกจ่ายตรงไม่ได้ ให้นำใบเสร็จมาเบิกที่ </a:t>
            </a:r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สำนักงานสาธารณสุขจังหวัดอุทัยธานี 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โดยเขียนใบเบิกแบบ 7131  </a:t>
            </a:r>
            <a:endParaRPr lang="th-TH" sz="5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เกษียณอายุราชการ เบิกค่าตรวจสุขภาพประจำปี</a:t>
            </a:r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          (ปีปฏิทิน)  </a:t>
            </a:r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แต่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ตนเองเท่านั้น </a:t>
            </a:r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สมาชิก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ในครอบครัวจะเบิกค่าตรวจสุขภาพประจำปี</a:t>
            </a:r>
            <a:r>
              <a:rPr lang="th-TH" sz="54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ไม่ได้</a:t>
            </a:r>
            <a:endParaRPr lang="en-US" sz="5400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2813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2" action="ppaction://hlinkfile"/>
              </a:rPr>
              <a:t>การ</a:t>
            </a:r>
            <a:r>
              <a:rPr lang="th-TH" sz="54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  <a:hlinkClick r:id="rId2" action="ppaction://hlinkfile"/>
              </a:rPr>
              <a:t>เบิกเงินสวัสดิการเกี่ยวกับการรักษาพยาบาล (ต่อ)</a:t>
            </a:r>
            <a:endParaRPr lang="th-TH" sz="5400" dirty="0">
              <a:hlinkClick r:id="rId2" action="ppaction://hlinkfile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10674927" cy="4873752"/>
          </a:xfrm>
        </p:spPr>
        <p:txBody>
          <a:bodyPr>
            <a:normAutofit/>
          </a:bodyPr>
          <a:lstStyle/>
          <a:p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บิกค่ารักษาพยาบาลถ้าเข้ารับการรักษาในโรงพยาบาลเอกชนต้องมีใบรับรองจากสถาบันการแพทย์ฉุกเฉินแห่งชาติประกอบด้วย  ถึง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จะมีสิทธิเบิก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ค่ารักษาพยาบาลได้ พร้อมกับบันทึกข้อความสาเหตุที่ต้องไปรักษาพยาบาล ณ โรงพยาบาลเอกชน  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เอกสารหลักฐานครบถ้วนถูกต้อง สำนักงานสาธารณสุขจังหวัดอุทัยธานี 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ก็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ทำการเบิกจ่ายให้ และจะโอนเข้าบัญชีตามที่แจ้งความประสงค์ไว้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5437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48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เบิกเงินสวัสดิการเกี่ยวกับการรักษาพยาบาล </a:t>
            </a:r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(ต่อ)</a:t>
            </a:r>
            <a:endParaRPr lang="th-TH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10508673" cy="4873752"/>
          </a:xfrm>
        </p:spPr>
        <p:txBody>
          <a:bodyPr>
            <a:normAutofit lnSpcReduction="10000"/>
          </a:bodyPr>
          <a:lstStyle/>
          <a:p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ส่วนการเบิกค่ารักษาพยาบาล</a:t>
            </a:r>
            <a:r>
              <a:rPr lang="th-TH" sz="5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โรงพยาบาลศิ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ริ</a:t>
            </a:r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ราช       ปิย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มหากา</a:t>
            </a:r>
            <a:r>
              <a:rPr lang="th-TH" sz="54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รุณ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 กทม. และโรงพยาบาลศูนย์</a:t>
            </a:r>
            <a:r>
              <a:rPr lang="th-TH" sz="5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ศรีพัฒน์</a:t>
            </a:r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คณะ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แพทยศาสตร์ มหาวิทยาลัยเชียงใหม่  ต้องแนบใบรับรองจาก </a:t>
            </a:r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โรงพยาบาลและ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ใบรับรองจากสถาบันการแพทย์ฉุกเฉินแห่งชาติ  และบันทึกข้อความสาเหตุที่ต้องไปรักษาที่ </a:t>
            </a:r>
            <a:r>
              <a:rPr lang="th-TH" sz="5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โรงพยาบาลแห่ง</a:t>
            </a:r>
            <a:r>
              <a:rPr lang="th-TH" sz="54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นี้</a:t>
            </a:r>
            <a:endParaRPr lang="en-US" sz="5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8846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48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เบิกเงินสวัสดิการเกี่ยวกับค่า</a:t>
            </a:r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รักษาพยาบาล (ต่อ)</a:t>
            </a:r>
            <a:endParaRPr lang="th-TH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10677100" cy="4873752"/>
          </a:xfrm>
        </p:spPr>
        <p:txBody>
          <a:bodyPr>
            <a:normAutofit fontScale="92500" lnSpcReduction="10000"/>
          </a:bodyPr>
          <a:lstStyle/>
          <a:p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และสำนักงานสาธารณสุขจังหวัดอุทัยธานี 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จะมีขั้นตอนการเบิกจ่าย ของ 2 โรงพยาบาลแห่งนี้คือ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เมื่อผู้เกษียณเขียนแบบใบเบิกค่ารักษาพยาบาล แบบ 7131 มาส่งที่ 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สำนักงานสาธารณสุขจังหวัดอุทัยธานี ๆ ตรวจ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เอกสารหลักฐานทั้งหมด  แล้วทำหนังสือส่งต่อไปยัง 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สำนักงานปลัดกระทรวงสาธารณสุข ๆ ดำเนินการส่งต่อไป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กรมบัญชีกลาง เพื่อตรวจสอบ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และแจ้งว่าจะดำเนินการเบิก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รักษาพยาบาลจำนวนเงินเท่าไร ต่อจากนั้นกรมบัญชีกลางจะแจ้งไปที่สำนักงานปลัดกระทรวงสาธารณสุข ๆ ทำ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หนังสือถึง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สำนักงานสาธารณสุขจังหวัดอุทัยธานี ๆ ดำเนินการ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เบิกจ่าย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ให้(ไม่สามารถกำหนดระยะเวลาใน</a:t>
            </a:r>
            <a:r>
              <a:rPr lang="th-TH" sz="40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การเบิกจ่ายสำหรับ 2 </a:t>
            </a:r>
            <a:r>
              <a:rPr lang="th-TH" sz="40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โรงพยาบาลนี้ได้)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42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48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เบิกเงินสวัสดิการเกี่ยวกับการรักษาพยาบาล </a:t>
            </a:r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(ต่อ)</a:t>
            </a:r>
            <a:endParaRPr lang="th-TH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477500" cy="4873752"/>
          </a:xfrm>
        </p:spPr>
        <p:txBody>
          <a:bodyPr/>
          <a:lstStyle/>
          <a:p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สำหรับใบเสร็จรับเงินการเบิก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ค่า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รักษาพยาบาล ของโรงพยาบาลส่งเสริมสุขภาพตำบล  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ให้</a:t>
            </a:r>
            <a:r>
              <a:rPr lang="th-TH" sz="44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สังเกตุ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ด้วย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ว่า  รายการที่เบิกใส่รหัสรายการค่ารักษาพยาบาล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หรือไม่  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ถ้าใส่มาก็เบิกได้  แต่ถ้าไม่ใส่รหัสมาก็จะเบิกไม่ได้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3789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48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เบิกเงินสวัสดิการเกี่ยวกับการรักษาพยาบาล </a:t>
            </a:r>
            <a:r>
              <a:rPr lang="th-TH" sz="48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(ต่อ)</a:t>
            </a:r>
            <a:endParaRPr lang="th-TH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519064" cy="4873752"/>
          </a:xfrm>
        </p:spPr>
        <p:txBody>
          <a:bodyPr/>
          <a:lstStyle/>
          <a:p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การยื่นเอกสารหลักฐานเบิกค่า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รักษาพยาบาล  และค่าศึกษาบุตร  ตั้งแต่วันที่ 1-15 ของเดือน  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เงินจะโอนเข้าบัญชีประมาณสัปดาห์สุดท้ายของเดือน  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หรือถ้าติดขัดประการใด ก็จะ</a:t>
            </a:r>
            <a:r>
              <a:rPr lang="th-TH" sz="4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ออกในสัปดาห์แรกของเดือน</a:t>
            </a:r>
            <a:r>
              <a:rPr lang="th-TH" sz="44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ถัดไป</a:t>
            </a:r>
            <a:endParaRPr lang="en-US" sz="4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9657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54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เบิกเงินสวัสดิการเกี่ยวกับการศึกษาบุตร</a:t>
            </a:r>
            <a:endParaRPr lang="th-TH" sz="5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612582" cy="4873752"/>
          </a:xfrm>
        </p:spPr>
        <p:txBody>
          <a:bodyPr/>
          <a:lstStyle/>
          <a:p>
            <a:pPr lvl="0"/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ให้เขียนเอกสารใบ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เบิกแบบ  7223   ตามตัวอย่าง</a:t>
            </a:r>
            <a:r>
              <a:rPr lang="en-US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   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หากบุตร  นามสกุลไม่ตรงกับ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ผู้เบิก  ให้แนบ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สูติบัตร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บุตรมาด้วย  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หากเปลี่ยน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ชื่อ  เปลี่ยนนามสกุล  ก็ให้แนบหลักฐานการ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เปลี่ยน    ชื่อ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-สกุล  แนบสำเนาทะเบียนบ้าน  สำเนาบัตร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ประชาชนด้วย</a:t>
            </a:r>
            <a:endParaRPr lang="en-US" sz="4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4103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5400" b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r>
              <a:rPr lang="th-TH" sz="54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เบิกเงินสวัสดิการเกี่ยวกับการศึกษาบุตร (ต่อ)</a:t>
            </a:r>
            <a:endParaRPr lang="th-TH" sz="5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10664536" cy="4873752"/>
          </a:xfrm>
        </p:spPr>
        <p:txBody>
          <a:bodyPr/>
          <a:lstStyle/>
          <a:p>
            <a:pPr lvl="0"/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ถ้า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ใบเสร็จรับเงินค่า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ศึกษาบุตร  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ไม่อยู่ในปีการศึกษาเดียวกัน  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ต้องเขียนแบบ 7223  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แยกคน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ละฉบับ  </a:t>
            </a:r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48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เช่น  เทอม 2/62   กับเทอม 1/63  ถ้าจะเบิกในเดือนเดียวกัน  </a:t>
            </a:r>
            <a:endParaRPr lang="th-TH" sz="48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lvl="0"/>
            <a:r>
              <a:rPr lang="th-TH" sz="4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ถ้าจะเบิกในปีการศึกษาเดียวกันต้องเขียนแบบ 7223 เพียงฉบับเดียว เช่นเทอม 1/63 กับ เทอม 2/63 </a:t>
            </a:r>
            <a:endParaRPr lang="en-US" sz="48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8050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501" y="500064"/>
            <a:ext cx="10911417" cy="10509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dirty="0" smtClean="0">
                <a:solidFill>
                  <a:srgbClr val="FF00FF"/>
                </a:solidFill>
              </a:rPr>
              <a:t>สิทธิประโยชน์จากเงินสวัสดิการ</a:t>
            </a:r>
            <a:endParaRPr lang="th-TH" dirty="0">
              <a:solidFill>
                <a:srgbClr val="FF00FF"/>
              </a:solidFill>
            </a:endParaRPr>
          </a:p>
        </p:txBody>
      </p:sp>
      <p:sp>
        <p:nvSpPr>
          <p:cNvPr id="7171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62000" y="1785938"/>
            <a:ext cx="5242984" cy="792162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h-TH" smtClean="0"/>
              <a:t>ค่ารักษาพยาบาล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762000" y="2571751"/>
            <a:ext cx="5242984" cy="3489325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b="1" dirty="0" smtClean="0">
                <a:solidFill>
                  <a:srgbClr val="4013BD"/>
                </a:solidFill>
              </a:rPr>
              <a:t>ผู้รับบำนาญ</a:t>
            </a:r>
            <a:r>
              <a:rPr lang="th-TH" b="1" dirty="0" smtClean="0"/>
              <a:t>เบิกค่ารักษาพยาบาลได้ตลอดชีวิต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b="1" dirty="0" smtClean="0">
                <a:solidFill>
                  <a:srgbClr val="4013BD"/>
                </a:solidFill>
              </a:rPr>
              <a:t>คู่สมรส </a:t>
            </a:r>
            <a:r>
              <a:rPr lang="th-TH" b="1" dirty="0" smtClean="0"/>
              <a:t>เบิกค่ารักษาพยาบาลได้จนผู้รับบำนาญถึงแก่กรรม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b="1" dirty="0" smtClean="0">
                <a:solidFill>
                  <a:srgbClr val="4013BD"/>
                </a:solidFill>
              </a:rPr>
              <a:t>บิดา มารดา </a:t>
            </a:r>
            <a:r>
              <a:rPr lang="th-TH" b="1" dirty="0" smtClean="0"/>
              <a:t>เบิกค่ารักษาพยาบาลได้จนผู้รับบำนาญถึงแก่กรรม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h-TH" b="1" dirty="0" smtClean="0">
                <a:solidFill>
                  <a:srgbClr val="4013BD"/>
                </a:solidFill>
              </a:rPr>
              <a:t>บุตร</a:t>
            </a:r>
            <a:r>
              <a:rPr lang="th-TH" b="1" dirty="0" smtClean="0"/>
              <a:t>เบิกค่ารักษาพยาบาลได้จนอายุครบ 20 ปีบริบูรณ์ </a:t>
            </a:r>
            <a:r>
              <a:rPr lang="th-TH" b="1" dirty="0" smtClean="0">
                <a:solidFill>
                  <a:srgbClr val="FF0000"/>
                </a:solidFill>
              </a:rPr>
              <a:t>ยกเว้น</a:t>
            </a:r>
            <a:r>
              <a:rPr lang="th-TH" b="1" dirty="0" smtClean="0"/>
              <a:t>บุตรที่ไร้ความสามารถ หรือเสมือนไร้ความสามารถเบิกได้จนผู้รับบำนาญถึงแก่กรรม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h-TH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th-TH" dirty="0"/>
          </a:p>
        </p:txBody>
      </p:sp>
      <p:sp>
        <p:nvSpPr>
          <p:cNvPr id="7173" name="ตัวยึดข้อความ 4"/>
          <p:cNvSpPr>
            <a:spLocks noGrp="1"/>
          </p:cNvSpPr>
          <p:nvPr>
            <p:ph type="body" sz="half" idx="3"/>
          </p:nvPr>
        </p:nvSpPr>
        <p:spPr>
          <a:xfrm>
            <a:off x="6191251" y="1785938"/>
            <a:ext cx="5242983" cy="792162"/>
          </a:xfrm>
          <a:solidFill>
            <a:srgbClr val="99FF99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th-TH" smtClean="0"/>
              <a:t>ค่าเล่าเรียนบุตร</a:t>
            </a:r>
          </a:p>
        </p:txBody>
      </p:sp>
      <p:sp>
        <p:nvSpPr>
          <p:cNvPr id="7174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6191251" y="2571751"/>
            <a:ext cx="5242983" cy="3489325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265113" indent="-265113" eaLnBrk="1" hangingPunct="1">
              <a:buFont typeface="Wingdings 2" pitchFamily="18" charset="2"/>
              <a:buChar char=""/>
            </a:pPr>
            <a:r>
              <a:rPr lang="th-TH" b="1" smtClean="0"/>
              <a:t>เบิกค่าเล่าเรียนบุตรได้จนถึงบุตรอายุ 25 ปีบริบูรณ์</a:t>
            </a:r>
          </a:p>
          <a:p>
            <a:pPr marL="265113" indent="-265113" eaLnBrk="1" hangingPunct="1">
              <a:buFont typeface="Wingdings 2" pitchFamily="18" charset="2"/>
              <a:buChar char=""/>
            </a:pPr>
            <a:r>
              <a:rPr lang="th-TH" b="1" smtClean="0"/>
              <a:t>เบิกได้ สำหรับบุตรโดยชอบด้วยกฎหมาย คนที่ 1 ถึงคนที่ 3 (ไม่รวมบุตรบุญธรรม)</a:t>
            </a:r>
          </a:p>
          <a:p>
            <a:pPr marL="265113" indent="-265113" eaLnBrk="1" hangingPunct="1">
              <a:buFont typeface="Wingdings 2" pitchFamily="18" charset="2"/>
              <a:buChar char=""/>
            </a:pPr>
            <a:r>
              <a:rPr lang="th-TH" b="1" smtClean="0"/>
              <a:t>เบิกได้ตามประเภทและอัตราที่กระทรวงการคลังกำหนด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23498" y="3343702"/>
            <a:ext cx="10281314" cy="3207224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40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หมายเหตุ 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0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เงินเดือนผู้รับบำนาญจะโอนเข้าบัญชี ก่อน 5 วันทำการของทุกเดือน โดย    จะหักหนี้ สหกรณ์ ส่วนหนี้ฌาปนกิจสงเคราะห์ของกระทรวงสาธารณสุข ต้องทำหักจากบัญชีส่วนตัวของผู้รับบำนาญเอง</a:t>
            </a:r>
            <a:br>
              <a:rPr lang="th-TH" sz="40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- ใบรับรองภาษีประจำปี กรณีที่ผู้รับบำนาญเปลี่ยนแปลงที่อยู่ใหม่ ให้นำสำเนาทะเบียนบ้านที่อยู่ใหม่ มาแจ้งที่คุณอ้อ งานทรัพย์ฯ 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0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หากมีข้อสงสัย</a:t>
            </a:r>
            <a:r>
              <a:rPr lang="th-TH" sz="4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ติดต่อได้ที่  </a:t>
            </a:r>
            <a:r>
              <a:rPr lang="en-US" sz="4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:  056 – 511565  </a:t>
            </a:r>
            <a:r>
              <a:rPr lang="th-TH" sz="40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ต่อ 103</a:t>
            </a: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0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0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4000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sz="40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eed4\Desktop\เด็กสวัสดี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65528" y="709683"/>
            <a:ext cx="7383439" cy="55000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ค่ารักษาพยาบาล</a:t>
            </a:r>
            <a:endParaRPr lang="th-TH" sz="8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762251" y="285750"/>
            <a:ext cx="6762749" cy="113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b="1" dirty="0" smtClean="0"/>
              <a:t>ใครบ้าง...จะมีสิทธิ</a:t>
            </a:r>
            <a:br>
              <a:rPr lang="th-TH" b="1" dirty="0" smtClean="0"/>
            </a:br>
            <a:r>
              <a:rPr lang="th-TH" b="1" dirty="0" smtClean="0"/>
              <a:t>เบิกค่าพยาบาล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33500" y="1600200"/>
            <a:ext cx="95250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h-TH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h-TH" dirty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4213225" algn="l"/>
              </a:tabLst>
              <a:defRPr/>
            </a:pPr>
            <a:r>
              <a:rPr lang="th-TH" sz="2400" b="1" dirty="0" smtClean="0"/>
              <a:t>1. ข้าราชการ และ                                      1. คู่สมรสที่ชอบด้วยกฎหมาย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2400" b="1" dirty="0" smtClean="0"/>
              <a:t>    ลูกจ้างประจำข้าราชการ                              (จดทะเบียนสมรส)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2400" b="1" dirty="0" smtClean="0"/>
              <a:t>2. ลูกจ้างชาวต่างประเทศ                             2. บุตรที่ชอบด้วย</a:t>
            </a:r>
            <a:r>
              <a:rPr lang="th-TH" sz="2400" b="1" dirty="0" err="1" smtClean="0"/>
              <a:t>กฏหมาย</a:t>
            </a:r>
            <a:endParaRPr lang="th-TH" sz="2400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2400" b="1" dirty="0" smtClean="0"/>
              <a:t>    (สัญญาจ้างมิได้ระบุเกี่ยวกับ                      3. บิดา มารดา ที่ชอบด้วย</a:t>
            </a:r>
          </a:p>
          <a:p>
            <a:pPr marL="266700" indent="-2667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2400" b="1" dirty="0" smtClean="0"/>
              <a:t>     ค่ารักษาพยาบาล)                                      </a:t>
            </a:r>
            <a:r>
              <a:rPr lang="th-TH" sz="2400" b="1" dirty="0" err="1" smtClean="0"/>
              <a:t>กฏหมาย</a:t>
            </a:r>
            <a:endParaRPr lang="th-TH" sz="2400" b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2400" b="1" dirty="0" smtClean="0"/>
              <a:t>3. ข้าราชการบำนาญ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h-TH" sz="2400" b="1" dirty="0" smtClean="0">
              <a:solidFill>
                <a:srgbClr val="C00000"/>
              </a:solidFill>
            </a:endParaRPr>
          </a:p>
          <a:p>
            <a:pPr marL="514350" indent="-51435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h-TH" sz="2800" b="1" dirty="0" smtClean="0">
                <a:solidFill>
                  <a:srgbClr val="C00000"/>
                </a:solidFill>
              </a:rPr>
              <a:t>กรณี</a:t>
            </a:r>
            <a:r>
              <a:rPr lang="th-TH" sz="2800" b="1" dirty="0" smtClean="0">
                <a:solidFill>
                  <a:srgbClr val="2602BE"/>
                </a:solidFill>
              </a:rPr>
              <a:t>ผู้มีสิทธิ</a:t>
            </a:r>
            <a:r>
              <a:rPr lang="th-TH" sz="2800" b="1" dirty="0" smtClean="0">
                <a:solidFill>
                  <a:srgbClr val="C00000"/>
                </a:solidFill>
              </a:rPr>
              <a:t>มี</a:t>
            </a:r>
            <a:r>
              <a:rPr lang="th-TH" sz="2800" b="1" dirty="0" smtClean="0">
                <a:solidFill>
                  <a:srgbClr val="2602BE"/>
                </a:solidFill>
              </a:rPr>
              <a:t>บุคคลในครอบครัว</a:t>
            </a:r>
            <a:r>
              <a:rPr lang="th-TH" sz="2800" b="1" dirty="0" smtClean="0">
                <a:solidFill>
                  <a:srgbClr val="C00000"/>
                </a:solidFill>
              </a:rPr>
              <a:t>เป็นผู้มีสิทธิเช่นเดียวกัน         </a:t>
            </a:r>
            <a:r>
              <a:rPr lang="th-TH" sz="2800" b="1" dirty="0" smtClean="0">
                <a:solidFill>
                  <a:srgbClr val="00B0F0"/>
                </a:solidFill>
              </a:rPr>
              <a:t>ให้ต่างฝ่ายใช้สิทธิเบิกเงินของตนเอง</a:t>
            </a:r>
            <a:endParaRPr lang="th-TH" sz="2800" b="1" dirty="0">
              <a:solidFill>
                <a:srgbClr val="00B0F0"/>
              </a:solidFill>
            </a:endParaRPr>
          </a:p>
        </p:txBody>
      </p:sp>
      <p:sp>
        <p:nvSpPr>
          <p:cNvPr id="4" name="บวก 3"/>
          <p:cNvSpPr/>
          <p:nvPr/>
        </p:nvSpPr>
        <p:spPr>
          <a:xfrm>
            <a:off x="4775200" y="1752600"/>
            <a:ext cx="857251" cy="571500"/>
          </a:xfrm>
          <a:prstGeom prst="mathPlu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th-TH" sz="1800"/>
          </a:p>
        </p:txBody>
      </p:sp>
      <p:sp>
        <p:nvSpPr>
          <p:cNvPr id="5" name="มนมุมสี่เหลี่ยมด้านทแยงมุม 4"/>
          <p:cNvSpPr/>
          <p:nvPr/>
        </p:nvSpPr>
        <p:spPr>
          <a:xfrm>
            <a:off x="1930401" y="1600200"/>
            <a:ext cx="2063751" cy="914400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3200" b="1" dirty="0"/>
              <a:t>ผู้มีสิทธิ </a:t>
            </a:r>
          </a:p>
        </p:txBody>
      </p:sp>
      <p:sp>
        <p:nvSpPr>
          <p:cNvPr id="6" name="มนมุมสี่เหลี่ยมด้านทแยงมุม 5"/>
          <p:cNvSpPr/>
          <p:nvPr/>
        </p:nvSpPr>
        <p:spPr>
          <a:xfrm>
            <a:off x="6502401" y="1524000"/>
            <a:ext cx="3619500" cy="985838"/>
          </a:xfrm>
          <a:prstGeom prst="round2Diag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3200" b="1" dirty="0"/>
              <a:t>บุคคลในครอบครัว</a:t>
            </a:r>
          </a:p>
          <a:p>
            <a:pPr algn="ctr" eaLnBrk="1" hangingPunct="1">
              <a:defRPr/>
            </a:pPr>
            <a:r>
              <a:rPr lang="th-TH" sz="3200" b="1" dirty="0"/>
              <a:t>ของผู้มีสิทธิ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5101167" y="2971800"/>
            <a:ext cx="2743200" cy="1219200"/>
          </a:xfrm>
          <a:prstGeom prst="ellipse">
            <a:avLst/>
          </a:prstGeom>
          <a:gradFill rotWithShape="0">
            <a:gsLst>
              <a:gs pos="95000">
                <a:srgbClr val="92D050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th-TH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ผู้มีสิทธิ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 flipV="1">
            <a:off x="3251200" y="1676400"/>
            <a:ext cx="2235200" cy="1371600"/>
          </a:xfrm>
          <a:prstGeom prst="line">
            <a:avLst/>
          </a:prstGeom>
          <a:noFill/>
          <a:ln w="76200">
            <a:solidFill>
              <a:srgbClr val="D60093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042400" y="2362200"/>
            <a:ext cx="19415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th-TH" sz="5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ข้าราชการ</a:t>
            </a:r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6604000" y="1371600"/>
            <a:ext cx="0" cy="1447800"/>
          </a:xfrm>
          <a:prstGeom prst="line">
            <a:avLst/>
          </a:prstGeom>
          <a:noFill/>
          <a:ln w="76200">
            <a:solidFill>
              <a:srgbClr val="D60093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096001" y="304800"/>
            <a:ext cx="235673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th-TH" sz="5400" b="1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ลูกจ้างประจำ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06400" y="4191000"/>
            <a:ext cx="33073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th-TH" sz="5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ลูกจ้างชาวต่างชาติ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09601" y="685800"/>
            <a:ext cx="311495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th-TH" sz="5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ผู้รับบำนาญปกติ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133600" y="5562600"/>
            <a:ext cx="8128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th-TH" sz="5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ผู้รับบำนาญพิเศษเหตุทุพลภาพ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8331200" y="4572000"/>
            <a:ext cx="24144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th-TH" sz="5400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ผู้รับเบี้ยหวัด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7823200" y="2971800"/>
            <a:ext cx="1117600" cy="304800"/>
          </a:xfrm>
          <a:prstGeom prst="line">
            <a:avLst/>
          </a:prstGeom>
          <a:noFill/>
          <a:ln w="76200">
            <a:solidFill>
              <a:srgbClr val="D60093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2743200" y="3886200"/>
            <a:ext cx="2235200" cy="457200"/>
          </a:xfrm>
          <a:prstGeom prst="line">
            <a:avLst/>
          </a:prstGeom>
          <a:noFill/>
          <a:ln w="76200">
            <a:solidFill>
              <a:srgbClr val="D60093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5994400" y="4343400"/>
            <a:ext cx="304800" cy="1219200"/>
          </a:xfrm>
          <a:prstGeom prst="line">
            <a:avLst/>
          </a:prstGeom>
          <a:noFill/>
          <a:ln w="76200">
            <a:solidFill>
              <a:srgbClr val="D60093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7416800" y="4191000"/>
            <a:ext cx="914400" cy="609600"/>
          </a:xfrm>
          <a:prstGeom prst="line">
            <a:avLst/>
          </a:prstGeom>
          <a:noFill/>
          <a:ln w="76200">
            <a:solidFill>
              <a:srgbClr val="D60093"/>
            </a:solidFill>
            <a:miter lim="800000"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 autoUpdateAnimBg="0"/>
      <p:bldP spid="24579" grpId="0" animBg="1"/>
      <p:bldP spid="24580" grpId="0" autoUpdateAnimBg="0"/>
      <p:bldP spid="24581" grpId="0" animBg="1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nimBg="1"/>
      <p:bldP spid="24588" grpId="0" animBg="1"/>
      <p:bldP spid="24589" grpId="0" animBg="1"/>
      <p:bldP spid="245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b="1" smtClean="0">
                <a:solidFill>
                  <a:srgbClr val="D60093"/>
                </a:solidFill>
              </a:rPr>
              <a:t>สิทธิเกิดขึ้นเมื่อใด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  <a:tab pos="4664075" algn="l"/>
              </a:tabLst>
              <a:defRPr/>
            </a:pPr>
            <a:r>
              <a:rPr lang="th-TH" b="1" dirty="0" smtClean="0">
                <a:solidFill>
                  <a:srgbClr val="0000FF"/>
                </a:solidFill>
              </a:rPr>
              <a:t>มีสิทธิตั้งแต่ </a:t>
            </a:r>
            <a:r>
              <a:rPr lang="en-US" b="1" dirty="0" smtClean="0">
                <a:solidFill>
                  <a:srgbClr val="0000FF"/>
                </a:solidFill>
              </a:rPr>
              <a:t>: </a:t>
            </a:r>
            <a:r>
              <a:rPr lang="th-TH" b="1" dirty="0">
                <a:solidFill>
                  <a:srgbClr val="0000FF"/>
                </a:solidFill>
              </a:rPr>
              <a:t> </a:t>
            </a:r>
            <a:r>
              <a:rPr lang="th-TH" b="1" dirty="0" smtClean="0">
                <a:solidFill>
                  <a:srgbClr val="0000FF"/>
                </a:solidFill>
              </a:rPr>
              <a:t> </a:t>
            </a:r>
            <a:r>
              <a:rPr lang="th-TH" b="1" dirty="0" smtClean="0"/>
              <a:t>	ข้าราชการ	วันที่เข้ารับราชการ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  <a:tab pos="4664075" algn="l"/>
              </a:tabLst>
              <a:defRPr/>
            </a:pPr>
            <a:r>
              <a:rPr lang="th-TH" b="1" dirty="0"/>
              <a:t>		</a:t>
            </a:r>
            <a:r>
              <a:rPr lang="th-TH" b="1" dirty="0" smtClean="0">
                <a:solidFill>
                  <a:srgbClr val="00B050"/>
                </a:solidFill>
              </a:rPr>
              <a:t>ข้าราชการบำนาญ	วันที่เริ่มรับบำนาญ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  <a:tab pos="4664075" algn="l"/>
              </a:tabLst>
              <a:defRPr/>
            </a:pPr>
            <a:r>
              <a:rPr lang="th-TH" b="1" dirty="0"/>
              <a:t> </a:t>
            </a:r>
            <a:endParaRPr lang="th-TH" b="1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  <a:tab pos="4664075" algn="l"/>
              </a:tabLst>
              <a:defRPr/>
            </a:pPr>
            <a:r>
              <a:rPr lang="th-TH" b="1" dirty="0" smtClean="0">
                <a:solidFill>
                  <a:srgbClr val="C00000"/>
                </a:solidFill>
              </a:rPr>
              <a:t>สิ้นสุดเมื่อ  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r>
              <a:rPr lang="en-US" b="1" dirty="0" smtClean="0"/>
              <a:t>	</a:t>
            </a:r>
            <a:r>
              <a:rPr lang="th-TH" b="1" dirty="0" smtClean="0"/>
              <a:t>วันที่พ้นจากการเป็นข้าราชการและลูกจ้างประจำทุกกรณี</a:t>
            </a:r>
          </a:p>
          <a:p>
            <a:pPr indent="15875" eaLnBrk="1" fontAlgn="auto" hangingPunct="1"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  <a:tabLst>
                <a:tab pos="1701800" algn="l"/>
                <a:tab pos="4664075" algn="l"/>
              </a:tabLst>
              <a:defRPr/>
            </a:pPr>
            <a:r>
              <a:rPr lang="th-TH" b="1" dirty="0" smtClean="0"/>
              <a:t> ลาออก</a:t>
            </a:r>
          </a:p>
          <a:p>
            <a:pPr indent="15875" eaLnBrk="1" fontAlgn="auto" hangingPunct="1"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  <a:tabLst>
                <a:tab pos="1701800" algn="l"/>
                <a:tab pos="4664075" algn="l"/>
              </a:tabLst>
              <a:defRPr/>
            </a:pPr>
            <a:r>
              <a:rPr lang="th-TH" b="1" dirty="0" smtClean="0"/>
              <a:t> เกษียณอายุราชการ</a:t>
            </a:r>
          </a:p>
          <a:p>
            <a:pPr indent="15875" eaLnBrk="1" fontAlgn="auto" hangingPunct="1"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  <a:tabLst>
                <a:tab pos="1701800" algn="l"/>
                <a:tab pos="4664075" algn="l"/>
              </a:tabLst>
              <a:defRPr/>
            </a:pPr>
            <a:r>
              <a:rPr lang="th-TH" b="1" dirty="0" smtClean="0"/>
              <a:t> พักราชการ</a:t>
            </a:r>
          </a:p>
          <a:p>
            <a:pPr indent="15875" eaLnBrk="1" fontAlgn="auto" hangingPunct="1"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  <a:tabLst>
                <a:tab pos="1701800" algn="l"/>
                <a:tab pos="4664075" algn="l"/>
              </a:tabLst>
              <a:defRPr/>
            </a:pPr>
            <a:r>
              <a:rPr lang="th-TH" b="1" dirty="0" smtClean="0"/>
              <a:t> ไล่ออก</a:t>
            </a:r>
          </a:p>
          <a:p>
            <a:pPr indent="15875" eaLnBrk="1" fontAlgn="auto" hangingPunct="1">
              <a:spcAft>
                <a:spcPts val="0"/>
              </a:spcAft>
              <a:buFont typeface="Arial" panose="020B0604020202020204" pitchFamily="34" charset="0"/>
              <a:buBlip>
                <a:blip r:embed="rId2"/>
              </a:buBlip>
              <a:tabLst>
                <a:tab pos="1701800" algn="l"/>
                <a:tab pos="4664075" algn="l"/>
              </a:tabLst>
              <a:defRPr/>
            </a:pPr>
            <a:r>
              <a:rPr lang="th-TH" b="1" dirty="0" smtClean="0"/>
              <a:t> เสียชีวิต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tabLst>
                <a:tab pos="1701800" algn="l"/>
                <a:tab pos="4664075" algn="l"/>
              </a:tabLst>
              <a:defRPr/>
            </a:pPr>
            <a:r>
              <a:rPr lang="th-TH" b="1" dirty="0" smtClean="0">
                <a:solidFill>
                  <a:srgbClr val="0000FF"/>
                </a:solidFill>
              </a:rPr>
              <a:t>บุคคลในครอบครัวของผู้มีสิทธิ </a:t>
            </a:r>
            <a:r>
              <a:rPr lang="en-US" b="1" dirty="0" smtClean="0">
                <a:solidFill>
                  <a:srgbClr val="0000FF"/>
                </a:solidFill>
              </a:rPr>
              <a:t>: </a:t>
            </a:r>
            <a:r>
              <a:rPr lang="th-TH" b="1" dirty="0" smtClean="0">
                <a:solidFill>
                  <a:srgbClr val="D60093"/>
                </a:solidFill>
              </a:rPr>
              <a:t>อิงการเกิดสิทธิและหมดสิทธิของผู้มีสิท</a:t>
            </a:r>
            <a:r>
              <a:rPr lang="th-TH" dirty="0" smtClean="0">
                <a:solidFill>
                  <a:srgbClr val="D60093"/>
                </a:solidFill>
              </a:rPr>
              <a:t>ธิ</a:t>
            </a:r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609600" y="1371600"/>
            <a:ext cx="11277600" cy="4267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การคำนวณ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บำเหน็จ บำนาญ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h-TH" sz="80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และบำเหน็จรายเดือน</a:t>
            </a:r>
            <a:endParaRPr lang="th-TH" sz="80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799</TotalTime>
  <Words>1785</Words>
  <Application>Microsoft Office PowerPoint</Application>
  <PresentationFormat>กำหนดเอง</PresentationFormat>
  <Paragraphs>261</Paragraphs>
  <Slides>41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41</vt:i4>
      </vt:variant>
    </vt:vector>
  </HeadingPairs>
  <TitlesOfParts>
    <vt:vector size="43" baseType="lpstr">
      <vt:lpstr>เฉลียง</vt:lpstr>
      <vt:lpstr>Bitmap Image</vt:lpstr>
      <vt:lpstr>ภาพนิ่ง 1</vt:lpstr>
      <vt:lpstr>ภาพนิ่ง 2</vt:lpstr>
      <vt:lpstr>ภาพนิ่ง 3</vt:lpstr>
      <vt:lpstr>สิทธิประโยชน์จากเงินสวัสดิการ</vt:lpstr>
      <vt:lpstr>ค่ารักษาพยาบาล</vt:lpstr>
      <vt:lpstr>ใครบ้าง...จะมีสิทธิ เบิกค่าพยาบาล</vt:lpstr>
      <vt:lpstr>ภาพนิ่ง 7</vt:lpstr>
      <vt:lpstr>สิทธิเกิดขึ้นเมื่อใด</vt:lpstr>
      <vt:lpstr>ภาพนิ่ง 9</vt:lpstr>
      <vt:lpstr>จํานวนปีเวลาราชการ หมายถึง จํานวนปีรวมเศษของปีถ้าถึงครึ่งปีให้นับเป็น 1 ปี </vt:lpstr>
      <vt:lpstr>ภาพนิ่ง 11</vt:lpstr>
      <vt:lpstr>วิธีคำนวณเงินเดือนเฉลี่ย</vt:lpstr>
      <vt:lpstr>จํานวนปีเวลาราชการ หมายถึง จํานวนปีรวมเศษของปีถ้าถึงครึ่งปีให้นับเป็น 1 ปี </vt:lpstr>
      <vt:lpstr>ภาพนิ่ง 14</vt:lpstr>
      <vt:lpstr>ภาพนิ่ง 15</vt:lpstr>
      <vt:lpstr>ภาพนิ่ง 16</vt:lpstr>
      <vt:lpstr>บำเหน็จดำรงชีพ</vt:lpstr>
      <vt:lpstr>ภาพนิ่ง 18</vt:lpstr>
      <vt:lpstr>บำเหน็จตกทอด</vt:lpstr>
      <vt:lpstr>ภาพนิ่ง 20</vt:lpstr>
      <vt:lpstr>ภาพนิ่ง 21</vt:lpstr>
      <vt:lpstr>ภาพนิ่ง 22</vt:lpstr>
      <vt:lpstr> หนังสือแสดงเจตนาระบุตัวผู้รับบำเหน็จตกทอด</vt:lpstr>
      <vt:lpstr>ภาพนิ่ง 24</vt:lpstr>
      <vt:lpstr>ภาพนิ่ง 25</vt:lpstr>
      <vt:lpstr>ภาพนิ่ง 26</vt:lpstr>
      <vt:lpstr>แบบคำร้องขอรับหนังสือรับรองสิทธิในบำเหน็จตกทอดเพื่อใช้เป็นหลักทรัพย์ประกันการกู้เงิน</vt:lpstr>
      <vt:lpstr>แบบฟอร์มขอรับเงินกองทุน “กสจ. (กสจ. 004/1)  สำหรับลูกจ้างประจำ (ภายในวันที่ 31 สิงหาคม ของทุกปี)</vt:lpstr>
      <vt:lpstr>แบบฟอร์มการชำระเงินค่าฌาปนกิจสงเคราะห์ของ กระทรวงสาธารณสุข</vt:lpstr>
      <vt:lpstr>แบบคำร้องขอรับเงินสงเคราะห์ กรณีสมาชิก ฌกส. เสียชีวิต</vt:lpstr>
      <vt:lpstr>แบบแจ้งข้อมูลการรับโอน KTB CORPORATE ONLINE</vt:lpstr>
      <vt:lpstr>การเบิกเงินสวัสดิการเกี่ยวกับการรักษาพยาบาล</vt:lpstr>
      <vt:lpstr>การเบิกเงินสวัสดิการเกี่ยวกับการรักษาพยาบาล (ต่อ)</vt:lpstr>
      <vt:lpstr>การเบิกเงินสวัสดิการเกี่ยวกับการรักษาพยาบาล (ต่อ)</vt:lpstr>
      <vt:lpstr>การเบิกเงินสวัสดิการเกี่ยวกับค่ารักษาพยาบาล (ต่อ)</vt:lpstr>
      <vt:lpstr>การเบิกเงินสวัสดิการเกี่ยวกับการรักษาพยาบาล (ต่อ)</vt:lpstr>
      <vt:lpstr>การเบิกเงินสวัสดิการเกี่ยวกับการรักษาพยาบาล (ต่อ)</vt:lpstr>
      <vt:lpstr>การเบิกเงินสวัสดิการเกี่ยวกับการศึกษาบุตร</vt:lpstr>
      <vt:lpstr>การเบิกเงินสวัสดิการเกี่ยวกับการศึกษาบุตร (ต่อ)</vt:lpstr>
      <vt:lpstr>  หมายเหตุ : - เงินเดือนผู้รับบำนาญจะโอนเข้าบัญชี ก่อน 5 วันทำการของทุกเดือน โดย    จะหักหนี้ สหกรณ์ ส่วนหนี้ฌาปนกิจสงเคราะห์ของกระทรวงสาธารณสุข ต้องทำหักจากบัญชีส่วนตัวของผู้รับบำนาญเอง - ใบรับรองภาษีประจำปี กรณีที่ผู้รับบำนาญเปลี่ยนแปลงที่อยู่ใหม่ ให้นำสำเนาทะเบียนบ้านที่อยู่ใหม่ มาแจ้งที่คุณอ้อ งานทรัพย์ฯ  หากมีข้อสงสัยติดต่อได้ที่  :  056 – 511565  ต่อ 103    </vt:lpstr>
      <vt:lpstr>ภาพนิ่ง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Mod</dc:creator>
  <cp:lastModifiedBy>jeed4</cp:lastModifiedBy>
  <cp:revision>93</cp:revision>
  <dcterms:created xsi:type="dcterms:W3CDTF">2020-04-15T02:41:24Z</dcterms:created>
  <dcterms:modified xsi:type="dcterms:W3CDTF">2020-09-28T12:23:45Z</dcterms:modified>
</cp:coreProperties>
</file>